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5795" r:id="rId2"/>
    <p:sldId id="5907" r:id="rId3"/>
    <p:sldId id="5788" r:id="rId4"/>
    <p:sldId id="5799" r:id="rId5"/>
    <p:sldId id="5800" r:id="rId6"/>
    <p:sldId id="5801" r:id="rId7"/>
    <p:sldId id="5802" r:id="rId8"/>
    <p:sldId id="5804" r:id="rId9"/>
    <p:sldId id="5805" r:id="rId10"/>
    <p:sldId id="5806" r:id="rId11"/>
    <p:sldId id="5808" r:id="rId12"/>
    <p:sldId id="5947" r:id="rId13"/>
    <p:sldId id="5916" r:id="rId14"/>
    <p:sldId id="5861" r:id="rId15"/>
    <p:sldId id="5862" r:id="rId16"/>
    <p:sldId id="5863" r:id="rId17"/>
    <p:sldId id="5864" r:id="rId18"/>
    <p:sldId id="5865" r:id="rId19"/>
    <p:sldId id="5937" r:id="rId20"/>
    <p:sldId id="5951" r:id="rId21"/>
    <p:sldId id="5952" r:id="rId22"/>
    <p:sldId id="5955" r:id="rId23"/>
    <p:sldId id="5842" r:id="rId24"/>
    <p:sldId id="5867" r:id="rId25"/>
    <p:sldId id="5905" r:id="rId26"/>
    <p:sldId id="5849" r:id="rId27"/>
    <p:sldId id="5877" r:id="rId28"/>
    <p:sldId id="5917" r:id="rId29"/>
    <p:sldId id="283" r:id="rId30"/>
    <p:sldId id="5833" r:id="rId31"/>
    <p:sldId id="5848" r:id="rId32"/>
    <p:sldId id="5847" r:id="rId33"/>
    <p:sldId id="5852" r:id="rId34"/>
    <p:sldId id="5856" r:id="rId35"/>
    <p:sldId id="5889" r:id="rId36"/>
    <p:sldId id="5906" r:id="rId37"/>
    <p:sldId id="5873" r:id="rId38"/>
    <p:sldId id="5890" r:id="rId39"/>
    <p:sldId id="5891" r:id="rId40"/>
    <p:sldId id="5857" r:id="rId41"/>
    <p:sldId id="5872" r:id="rId42"/>
    <p:sldId id="5858" r:id="rId43"/>
    <p:sldId id="5897" r:id="rId44"/>
    <p:sldId id="5898" r:id="rId45"/>
    <p:sldId id="5899" r:id="rId46"/>
    <p:sldId id="5859" r:id="rId47"/>
    <p:sldId id="5869" r:id="rId48"/>
    <p:sldId id="5880" r:id="rId49"/>
    <p:sldId id="5882" r:id="rId50"/>
    <p:sldId id="5883" r:id="rId51"/>
    <p:sldId id="5908" r:id="rId52"/>
    <p:sldId id="5912" r:id="rId53"/>
    <p:sldId id="5909" r:id="rId54"/>
    <p:sldId id="5956" r:id="rId55"/>
    <p:sldId id="5914" r:id="rId56"/>
    <p:sldId id="5910" r:id="rId57"/>
    <p:sldId id="5913" r:id="rId58"/>
    <p:sldId id="5878" r:id="rId59"/>
    <p:sldId id="5874" r:id="rId60"/>
    <p:sldId id="5948" r:id="rId61"/>
    <p:sldId id="5884" r:id="rId62"/>
    <p:sldId id="336" r:id="rId63"/>
    <p:sldId id="265" r:id="rId64"/>
    <p:sldId id="266" r:id="rId65"/>
    <p:sldId id="5958" r:id="rId66"/>
    <p:sldId id="267" r:id="rId67"/>
    <p:sldId id="5920" r:id="rId68"/>
    <p:sldId id="5922" r:id="rId69"/>
    <p:sldId id="5924" r:id="rId70"/>
    <p:sldId id="5925" r:id="rId71"/>
    <p:sldId id="5927" r:id="rId72"/>
    <p:sldId id="5928" r:id="rId73"/>
    <p:sldId id="5929" r:id="rId74"/>
    <p:sldId id="5930" r:id="rId75"/>
    <p:sldId id="5931" r:id="rId76"/>
    <p:sldId id="5960" r:id="rId77"/>
    <p:sldId id="5932" r:id="rId78"/>
    <p:sldId id="5933" r:id="rId79"/>
    <p:sldId id="5935" r:id="rId80"/>
    <p:sldId id="5934" r:id="rId81"/>
    <p:sldId id="5961" r:id="rId82"/>
    <p:sldId id="5962" r:id="rId83"/>
    <p:sldId id="5885" r:id="rId84"/>
    <p:sldId id="5954"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5CD"/>
    <a:srgbClr val="FF7C79"/>
    <a:srgbClr val="A5D6FF"/>
    <a:srgbClr val="FFAE86"/>
    <a:srgbClr val="8674BF"/>
    <a:srgbClr val="C0A3FF"/>
    <a:srgbClr val="FF8FB8"/>
    <a:srgbClr val="AAAAAA"/>
    <a:srgbClr val="FF807D"/>
    <a:srgbClr val="A9D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4"/>
    <p:restoredTop sz="89520"/>
  </p:normalViewPr>
  <p:slideViewPr>
    <p:cSldViewPr snapToGrid="0" snapToObjects="1" showGuides="1">
      <p:cViewPr>
        <p:scale>
          <a:sx n="133" d="100"/>
          <a:sy n="133" d="100"/>
        </p:scale>
        <p:origin x="3464" y="1624"/>
      </p:cViewPr>
      <p:guideLst>
        <p:guide orient="horz" pos="1728"/>
        <p:guide pos="3864"/>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3/6/25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Broader takeaways:</a:t>
            </a:r>
          </a:p>
          <a:p>
            <a:r>
              <a:rPr lang="en-US" dirty="0"/>
              <a:t> - code can serve as a common representation for expressing novel facts.</a:t>
            </a:r>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74035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284447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321204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320607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64338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121911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842451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27</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1643119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other desiderata of a concept is that it encodes some symbolic property of the target unknown equation.</a:t>
            </a:r>
            <a:endParaRPr/>
          </a:p>
          <a:p>
            <a:pPr marL="0" lvl="0" indent="0" algn="l" rtl="0">
              <a:spcBef>
                <a:spcPts val="0"/>
              </a:spcBef>
              <a:spcAft>
                <a:spcPts val="0"/>
              </a:spcAft>
              <a:buNone/>
            </a:pPr>
            <a:endParaRPr/>
          </a:p>
          <a:p>
            <a:pPr marL="0" lvl="0" indent="0" algn="l" rtl="0">
              <a:spcBef>
                <a:spcPts val="0"/>
              </a:spcBef>
              <a:spcAft>
                <a:spcPts val="0"/>
              </a:spcAft>
              <a:buNone/>
            </a:pPr>
            <a:r>
              <a:rPr lang="en-US"/>
              <a:t>For example, scientists that study gravity waves care a lot about finding the strain of a binary system as a function of the dipole moment and the distance between the poles.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a very complex equation and it will take a lot of compute to find this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but a scientist usually has a preconception of how certain variables will interact with each other. These preconceptions are going to also be concepts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and what we desire to do is to use these concepts to guide the search for this equation</a:t>
            </a:r>
            <a:endParaRPr/>
          </a:p>
          <a:p>
            <a:pPr marL="0" lvl="0" indent="0" algn="l" rtl="0">
              <a:spcBef>
                <a:spcPts val="0"/>
              </a:spcBef>
              <a:spcAft>
                <a:spcPts val="0"/>
              </a:spcAft>
              <a:buNone/>
            </a:pPr>
            <a:endParaRPr/>
          </a:p>
        </p:txBody>
      </p:sp>
      <p:sp>
        <p:nvSpPr>
          <p:cNvPr id="396" name="Google Shape;39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30</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31</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a:p>
          <a:p>
            <a:r>
              <a:rPr lang="en-US"/>
              <a:t>For example, scientists that study gravity waves care a lot about finding the strain of a binary system as a function of the dipole moment and the distance between the poles. </a:t>
            </a:r>
          </a:p>
          <a:p>
            <a:endParaRPr lang="en-US"/>
          </a:p>
          <a:p>
            <a:r>
              <a:rPr lang="en-US"/>
              <a:t>This is a very complex equation and it will take a lot of compute to find this </a:t>
            </a:r>
          </a:p>
          <a:p>
            <a:endParaRPr lang="en-US"/>
          </a:p>
          <a:p>
            <a:endParaRPr lang="en-US"/>
          </a:p>
          <a:p>
            <a:endParaRPr lang="en-US"/>
          </a:p>
          <a:p>
            <a:r>
              <a:rPr lang="en-US"/>
              <a:t>but a scientist usually has a preconception of how certain variables will interact with each other. These preconceptions are going to also be concepts</a:t>
            </a:r>
          </a:p>
          <a:p>
            <a:endParaRPr lang="en-US"/>
          </a:p>
          <a:p>
            <a:endParaRPr lang="en-US"/>
          </a:p>
          <a:p>
            <a:endParaRPr lang="en-US"/>
          </a:p>
          <a:p>
            <a:endParaRPr lang="en-US"/>
          </a:p>
          <a:p>
            <a:r>
              <a:rPr lang="en-US"/>
              <a:t>and what we desire to do is to use these concepts to guide the search for this equation</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32</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33</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34</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35</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36</a:t>
            </a:fld>
            <a:endParaRPr lang="en-US"/>
          </a:p>
        </p:txBody>
      </p:sp>
    </p:spTree>
    <p:extLst>
      <p:ext uri="{BB962C8B-B14F-4D97-AF65-F5344CB8AC3E}">
        <p14:creationId xmlns:p14="http://schemas.microsoft.com/office/powerpoint/2010/main" val="407717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37</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implementation for a Symbolic operation looks like. This is called a crossover and we’re randomly replacing some of the operations in the topmost program with operations in the second best program.</a:t>
            </a:r>
          </a:p>
          <a:p>
            <a:endParaRPr lang="en-US"/>
          </a:p>
          <a:p>
            <a:r>
              <a:rPr lang="en-US"/>
              <a:t>I want to point out that the actual implementation in the codebase is pretty complex and you can tell a lot of care went into making this as fast as possible</a:t>
            </a:r>
          </a:p>
          <a:p>
            <a:endParaRPr lang="en-US"/>
          </a:p>
          <a:p>
            <a:r>
              <a:rPr lang="en-US"/>
              <a:t>In fact the codebase is mostly in Julia not Python so its even faster.</a:t>
            </a:r>
          </a:p>
          <a:p>
            <a:endParaRPr lang="en-US"/>
          </a:p>
          <a:p>
            <a:endParaRPr lang="en-US"/>
          </a:p>
          <a:p>
            <a:r>
              <a:rPr lang="en-US"/>
              <a:t>Here is what the LLM crossover operation looks like if you were wondering.</a:t>
            </a:r>
          </a:p>
        </p:txBody>
      </p:sp>
      <p:sp>
        <p:nvSpPr>
          <p:cNvPr id="4" name="Slide Number Placeholder 3"/>
          <p:cNvSpPr>
            <a:spLocks noGrp="1"/>
          </p:cNvSpPr>
          <p:nvPr>
            <p:ph type="sldNum" sz="quarter" idx="5"/>
          </p:nvPr>
        </p:nvSpPr>
        <p:spPr/>
        <p:txBody>
          <a:bodyPr/>
          <a:lstStyle/>
          <a:p>
            <a:fld id="{C974F742-B5A9-F247-9DB4-EFBFEE425787}" type="slidenum">
              <a:rPr lang="en-US" smtClean="0"/>
              <a:t>38</a:t>
            </a:fld>
            <a:endParaRPr lang="en-US"/>
          </a:p>
        </p:txBody>
      </p:sp>
    </p:spTree>
    <p:extLst>
      <p:ext uri="{BB962C8B-B14F-4D97-AF65-F5344CB8AC3E}">
        <p14:creationId xmlns:p14="http://schemas.microsoft.com/office/powerpoint/2010/main" val="49757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2678201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only notable thing that </a:t>
            </a:r>
            <a:r>
              <a:rPr lang="en-US" err="1"/>
              <a:t>seperates</a:t>
            </a:r>
            <a:r>
              <a:rPr lang="en-US"/>
              <a:t> this from a normal </a:t>
            </a:r>
            <a:r>
              <a:rPr lang="en-US" err="1"/>
              <a:t>chatGPT</a:t>
            </a:r>
            <a:r>
              <a:rPr lang="en-US"/>
              <a:t>  query is that we're also feeding in a couple of concepts here with the hope that the output programs bear some semantic similarity to the given suggestions</a:t>
            </a:r>
          </a:p>
          <a:p>
            <a:endParaRPr lang="en-US"/>
          </a:p>
          <a:p>
            <a:endParaRPr lang="en-US"/>
          </a:p>
          <a:p>
            <a:r>
              <a:rPr lang="en-US"/>
              <a:t>This is a pretty naive LLM query implementation possible. and all our prompts are similarly simple. I think there is a lot of work that has been done and that can be done to improve the inference process here.</a:t>
            </a:r>
          </a:p>
        </p:txBody>
      </p:sp>
      <p:sp>
        <p:nvSpPr>
          <p:cNvPr id="4" name="Slide Number Placeholder 3"/>
          <p:cNvSpPr>
            <a:spLocks noGrp="1"/>
          </p:cNvSpPr>
          <p:nvPr>
            <p:ph type="sldNum" sz="quarter" idx="5"/>
          </p:nvPr>
        </p:nvSpPr>
        <p:spPr/>
        <p:txBody>
          <a:bodyPr/>
          <a:lstStyle/>
          <a:p>
            <a:fld id="{C974F742-B5A9-F247-9DB4-EFBFEE425787}" type="slidenum">
              <a:rPr lang="en-US" smtClean="0"/>
              <a:t>39</a:t>
            </a:fld>
            <a:endParaRPr lang="en-US"/>
          </a:p>
        </p:txBody>
      </p:sp>
    </p:spTree>
    <p:extLst>
      <p:ext uri="{BB962C8B-B14F-4D97-AF65-F5344CB8AC3E}">
        <p14:creationId xmlns:p14="http://schemas.microsoft.com/office/powerpoint/2010/main" val="606319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40</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41</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42</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43</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44</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45</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structured this talk into four sub parts</a:t>
            </a:r>
          </a:p>
          <a:p>
            <a:r>
              <a:rPr lang="en-US"/>
              <a:t>The scientific discovery problem is a bit different from the general theorem proving formulation so I want to spend some time motivating scientific discovery and talk about the kind of program synthesis search algorithms in this space. (10 min)</a:t>
            </a:r>
          </a:p>
          <a:p>
            <a:r>
              <a:rPr lang="en-US"/>
              <a:t>Next, I want to talk about one way of guiding the symbolic search with LLMs. ( 15 min)</a:t>
            </a:r>
          </a:p>
          <a:p>
            <a:r>
              <a:rPr lang="en-US"/>
              <a:t>We’ll talk a little bit about some ongoing work on visual reasoning with </a:t>
            </a:r>
            <a:r>
              <a:rPr lang="en-US" err="1"/>
              <a:t>neurosymbolic</a:t>
            </a:r>
            <a:r>
              <a:rPr lang="en-US"/>
              <a:t> program (5 min)</a:t>
            </a:r>
          </a:p>
          <a:p>
            <a:r>
              <a:rPr lang="en-US"/>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58</a:t>
            </a:fld>
            <a:endParaRPr lang="en-US"/>
          </a:p>
        </p:txBody>
      </p:sp>
    </p:spTree>
    <p:extLst>
      <p:ext uri="{BB962C8B-B14F-4D97-AF65-F5344CB8AC3E}">
        <p14:creationId xmlns:p14="http://schemas.microsoft.com/office/powerpoint/2010/main" val="1734593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with this formulation is that we’re assuming that we already know what the relevant variables are. Someone has already done the heavy work of taking observations and presenting only the relevant variables. </a:t>
            </a:r>
          </a:p>
        </p:txBody>
      </p:sp>
      <p:sp>
        <p:nvSpPr>
          <p:cNvPr id="4" name="Slide Number Placeholder 3"/>
          <p:cNvSpPr>
            <a:spLocks noGrp="1"/>
          </p:cNvSpPr>
          <p:nvPr>
            <p:ph type="sldNum" sz="quarter" idx="5"/>
          </p:nvPr>
        </p:nvSpPr>
        <p:spPr/>
        <p:txBody>
          <a:bodyPr/>
          <a:lstStyle/>
          <a:p>
            <a:fld id="{C974F742-B5A9-F247-9DB4-EFBFEE425787}" type="slidenum">
              <a:rPr lang="en-US" smtClean="0"/>
              <a:t>59</a:t>
            </a:fld>
            <a:endParaRPr lang="en-US" dirty="0"/>
          </a:p>
        </p:txBody>
      </p:sp>
    </p:spTree>
    <p:extLst>
      <p:ext uri="{BB962C8B-B14F-4D97-AF65-F5344CB8AC3E}">
        <p14:creationId xmlns:p14="http://schemas.microsoft.com/office/powerpoint/2010/main" val="3674223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move on to the problem of collecting relevant data when we do not know exactly what we’re looking for.</a:t>
            </a:r>
          </a:p>
          <a:p>
            <a:r>
              <a:rPr lang="en-US" dirty="0"/>
              <a:t>herpetologist</a:t>
            </a:r>
          </a:p>
        </p:txBody>
      </p:sp>
      <p:sp>
        <p:nvSpPr>
          <p:cNvPr id="4" name="Slide Number Placeholder 3"/>
          <p:cNvSpPr>
            <a:spLocks noGrp="1"/>
          </p:cNvSpPr>
          <p:nvPr>
            <p:ph type="sldNum" sz="quarter" idx="5"/>
          </p:nvPr>
        </p:nvSpPr>
        <p:spPr/>
        <p:txBody>
          <a:bodyPr/>
          <a:lstStyle/>
          <a:p>
            <a:fld id="{C974F742-B5A9-F247-9DB4-EFBFEE425787}" type="slidenum">
              <a:rPr lang="en-US" smtClean="0"/>
              <a:t>60</a:t>
            </a:fld>
            <a:endParaRPr lang="en-US"/>
          </a:p>
        </p:txBody>
      </p:sp>
    </p:spTree>
    <p:extLst>
      <p:ext uri="{BB962C8B-B14F-4D97-AF65-F5344CB8AC3E}">
        <p14:creationId xmlns:p14="http://schemas.microsoft.com/office/powerpoint/2010/main" val="1105252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1456761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move on to the problem of collecting relevant data when we do not know exactly what we’re looking for.</a:t>
            </a:r>
          </a:p>
        </p:txBody>
      </p:sp>
      <p:sp>
        <p:nvSpPr>
          <p:cNvPr id="4" name="Slide Number Placeholder 3"/>
          <p:cNvSpPr>
            <a:spLocks noGrp="1"/>
          </p:cNvSpPr>
          <p:nvPr>
            <p:ph type="sldNum" sz="quarter" idx="5"/>
          </p:nvPr>
        </p:nvSpPr>
        <p:spPr/>
        <p:txBody>
          <a:bodyPr/>
          <a:lstStyle/>
          <a:p>
            <a:fld id="{C974F742-B5A9-F247-9DB4-EFBFEE425787}" type="slidenum">
              <a:rPr lang="en-US" smtClean="0"/>
              <a:t>61</a:t>
            </a:fld>
            <a:endParaRPr lang="en-US"/>
          </a:p>
        </p:txBody>
      </p:sp>
    </p:spTree>
    <p:extLst>
      <p:ext uri="{BB962C8B-B14F-4D97-AF65-F5344CB8AC3E}">
        <p14:creationId xmlns:p14="http://schemas.microsoft.com/office/powerpoint/2010/main" val="398316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8f0a17022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8f0a17022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Surf Scoter eating a clam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03a124f44f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03a124f44f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3a124f44f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3a124f44f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65</a:t>
            </a:fld>
            <a:endParaRPr lang="en-US"/>
          </a:p>
        </p:txBody>
      </p:sp>
    </p:spTree>
    <p:extLst>
      <p:ext uri="{BB962C8B-B14F-4D97-AF65-F5344CB8AC3E}">
        <p14:creationId xmlns:p14="http://schemas.microsoft.com/office/powerpoint/2010/main" val="3846408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6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635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83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4099441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402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15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995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1879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9199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0445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8082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77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3a124f44f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3a124f44f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7926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structured this talk into four sub parts</a:t>
            </a:r>
          </a:p>
          <a:p>
            <a:r>
              <a:rPr lang="en-US" dirty="0"/>
              <a:t>The scientific discovery problem is a bit different from the general theorem proving formulation so I want to spend some time motivating scientific discovery and talk about the kind of program synthesis search algorithms in this space. (10 min)</a:t>
            </a:r>
          </a:p>
          <a:p>
            <a:r>
              <a:rPr lang="en-US" dirty="0"/>
              <a:t>Next, I want to talk about one way of guiding the symbolic search with LLMs. ( 15 min)</a:t>
            </a:r>
          </a:p>
          <a:p>
            <a:r>
              <a:rPr lang="en-US" dirty="0"/>
              <a:t>We’ll talk a little bit about some ongoing work on visual reasoning with </a:t>
            </a:r>
            <a:r>
              <a:rPr lang="en-US" dirty="0" err="1"/>
              <a:t>neurosymbolic</a:t>
            </a:r>
            <a:r>
              <a:rPr lang="en-US" dirty="0"/>
              <a:t> program (5 min)</a:t>
            </a:r>
          </a:p>
          <a:p>
            <a:r>
              <a:rPr lang="en-US" dirty="0"/>
              <a:t>And I’ll take questions at the end (10 min)</a:t>
            </a:r>
          </a:p>
        </p:txBody>
      </p:sp>
      <p:sp>
        <p:nvSpPr>
          <p:cNvPr id="4" name="Slide Number Placeholder 3"/>
          <p:cNvSpPr>
            <a:spLocks noGrp="1"/>
          </p:cNvSpPr>
          <p:nvPr>
            <p:ph type="sldNum" sz="quarter" idx="5"/>
          </p:nvPr>
        </p:nvSpPr>
        <p:spPr/>
        <p:txBody>
          <a:bodyPr/>
          <a:lstStyle/>
          <a:p>
            <a:fld id="{C974F742-B5A9-F247-9DB4-EFBFEE425787}" type="slidenum">
              <a:rPr lang="en-US" smtClean="0"/>
              <a:t>83</a:t>
            </a:fld>
            <a:endParaRPr lang="en-US"/>
          </a:p>
        </p:txBody>
      </p:sp>
    </p:spTree>
    <p:extLst>
      <p:ext uri="{BB962C8B-B14F-4D97-AF65-F5344CB8AC3E}">
        <p14:creationId xmlns:p14="http://schemas.microsoft.com/office/powerpoint/2010/main" val="75457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59425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rmAutofit/>
          </a:bodyPr>
          <a:lstStyle>
            <a:lvl1pPr lvl="0" algn="l" rtl="0">
              <a:lnSpc>
                <a:spcPct val="90000"/>
              </a:lnSpc>
              <a:spcBef>
                <a:spcPts val="0"/>
              </a:spcBef>
              <a:spcAft>
                <a:spcPts val="0"/>
              </a:spcAft>
              <a:buClr>
                <a:schemeClr val="dk1"/>
              </a:buClr>
              <a:buSzPts val="2100"/>
              <a:buFont typeface="Gill Sans"/>
              <a:buNone/>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
        <p:nvSpPr>
          <p:cNvPr id="70" name="Google Shape;70;p16"/>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rmAutofit/>
          </a:bodyPr>
          <a:lstStyle>
            <a:lvl1pPr marL="609585" lvl="0" indent="-423323" algn="l" rtl="0">
              <a:lnSpc>
                <a:spcPct val="90000"/>
              </a:lnSpc>
              <a:spcBef>
                <a:spcPts val="0"/>
              </a:spcBef>
              <a:spcAft>
                <a:spcPts val="0"/>
              </a:spcAft>
              <a:buClr>
                <a:schemeClr val="dk1"/>
              </a:buClr>
              <a:buSzPts val="1400"/>
              <a:buChar char="●"/>
              <a:defRPr/>
            </a:lvl1pPr>
            <a:lvl2pPr marL="1219170" lvl="1" indent="-397923" algn="l" rtl="0">
              <a:lnSpc>
                <a:spcPct val="90000"/>
              </a:lnSpc>
              <a:spcBef>
                <a:spcPts val="0"/>
              </a:spcBef>
              <a:spcAft>
                <a:spcPts val="0"/>
              </a:spcAft>
              <a:buClr>
                <a:schemeClr val="dk1"/>
              </a:buClr>
              <a:buSzPts val="1100"/>
              <a:buChar char="○"/>
              <a:defRPr/>
            </a:lvl2pPr>
            <a:lvl3pPr marL="1828754" lvl="2" indent="-397923" algn="l" rtl="0">
              <a:lnSpc>
                <a:spcPct val="90000"/>
              </a:lnSpc>
              <a:spcBef>
                <a:spcPts val="0"/>
              </a:spcBef>
              <a:spcAft>
                <a:spcPts val="0"/>
              </a:spcAft>
              <a:buClr>
                <a:schemeClr val="dk1"/>
              </a:buClr>
              <a:buSzPts val="1100"/>
              <a:buChar char="■"/>
              <a:defRPr/>
            </a:lvl3pPr>
            <a:lvl4pPr marL="2438339" lvl="3" indent="-397923" algn="l" rtl="0">
              <a:lnSpc>
                <a:spcPct val="90000"/>
              </a:lnSpc>
              <a:spcBef>
                <a:spcPts val="0"/>
              </a:spcBef>
              <a:spcAft>
                <a:spcPts val="0"/>
              </a:spcAft>
              <a:buClr>
                <a:schemeClr val="dk1"/>
              </a:buClr>
              <a:buSzPts val="1100"/>
              <a:buChar char="●"/>
              <a:defRPr/>
            </a:lvl4pPr>
            <a:lvl5pPr marL="3047924" lvl="4" indent="-397923" algn="l" rtl="0">
              <a:lnSpc>
                <a:spcPct val="90000"/>
              </a:lnSpc>
              <a:spcBef>
                <a:spcPts val="0"/>
              </a:spcBef>
              <a:spcAft>
                <a:spcPts val="0"/>
              </a:spcAft>
              <a:buClr>
                <a:schemeClr val="dk1"/>
              </a:buClr>
              <a:buSzPts val="1100"/>
              <a:buChar char="○"/>
              <a:defRPr/>
            </a:lvl5pPr>
            <a:lvl6pPr marL="3657509" lvl="5" indent="-397923" algn="l" rtl="0">
              <a:lnSpc>
                <a:spcPct val="90000"/>
              </a:lnSpc>
              <a:spcBef>
                <a:spcPts val="0"/>
              </a:spcBef>
              <a:spcAft>
                <a:spcPts val="0"/>
              </a:spcAft>
              <a:buClr>
                <a:schemeClr val="dk1"/>
              </a:buClr>
              <a:buSzPts val="1100"/>
              <a:buChar char="■"/>
              <a:defRPr/>
            </a:lvl6pPr>
            <a:lvl7pPr marL="4267093" lvl="6" indent="-397923" algn="l" rtl="0">
              <a:lnSpc>
                <a:spcPct val="90000"/>
              </a:lnSpc>
              <a:spcBef>
                <a:spcPts val="0"/>
              </a:spcBef>
              <a:spcAft>
                <a:spcPts val="0"/>
              </a:spcAft>
              <a:buClr>
                <a:schemeClr val="dk1"/>
              </a:buClr>
              <a:buSzPts val="1100"/>
              <a:buChar char="●"/>
              <a:defRPr/>
            </a:lvl7pPr>
            <a:lvl8pPr marL="4876678" lvl="7" indent="-397923" algn="l" rtl="0">
              <a:lnSpc>
                <a:spcPct val="90000"/>
              </a:lnSpc>
              <a:spcBef>
                <a:spcPts val="0"/>
              </a:spcBef>
              <a:spcAft>
                <a:spcPts val="0"/>
              </a:spcAft>
              <a:buClr>
                <a:schemeClr val="dk1"/>
              </a:buClr>
              <a:buSzPts val="1100"/>
              <a:buChar char="○"/>
              <a:defRPr/>
            </a:lvl8pPr>
            <a:lvl9pPr marL="5486263" lvl="8" indent="-397923" algn="l" rtl="0">
              <a:lnSpc>
                <a:spcPct val="90000"/>
              </a:lnSpc>
              <a:spcBef>
                <a:spcPts val="0"/>
              </a:spcBef>
              <a:spcAft>
                <a:spcPts val="0"/>
              </a:spcAft>
              <a:buClr>
                <a:schemeClr val="dk1"/>
              </a:buClr>
              <a:buSzPts val="1100"/>
              <a:buChar char="■"/>
              <a:defRPr/>
            </a:lvl9pPr>
          </a:lstStyle>
          <a:p>
            <a:endParaRPr/>
          </a:p>
        </p:txBody>
      </p:sp>
      <p:sp>
        <p:nvSpPr>
          <p:cNvPr id="71" name="Google Shape;71;p16"/>
          <p:cNvSpPr txBox="1">
            <a:spLocks noGrp="1"/>
          </p:cNvSpPr>
          <p:nvPr>
            <p:ph type="sldNum" idx="12"/>
          </p:nvPr>
        </p:nvSpPr>
        <p:spPr>
          <a:xfrm>
            <a:off x="11296611" y="6217623"/>
            <a:ext cx="731600" cy="524800"/>
          </a:xfrm>
          <a:prstGeom prst="rect">
            <a:avLst/>
          </a:prstGeom>
          <a:noFill/>
          <a:ln>
            <a:noFill/>
          </a:ln>
        </p:spPr>
        <p:txBody>
          <a:bodyPr spcFirstLastPara="1" wrap="square" lIns="68575" tIns="68575" rIns="68575" bIns="68575" anchor="ctr" anchorCtr="0">
            <a:normAutofit/>
          </a:bodyPr>
          <a:lstStyle>
            <a:lvl1pPr marL="0" lvl="0" indent="0" algn="r" rtl="0">
              <a:buClr>
                <a:srgbClr val="888888"/>
              </a:buClr>
              <a:buSzPts val="900"/>
              <a:buFont typeface="Gill Sans"/>
              <a:buNone/>
              <a:defRPr sz="1200">
                <a:solidFill>
                  <a:srgbClr val="888888"/>
                </a:solidFill>
                <a:latin typeface="Gill Sans"/>
                <a:ea typeface="Gill Sans"/>
                <a:cs typeface="Gill Sans"/>
                <a:sym typeface="Gill Sans"/>
              </a:defRPr>
            </a:lvl1pPr>
            <a:lvl2pPr marL="0" lvl="1" indent="0" algn="r" rtl="0">
              <a:buClr>
                <a:srgbClr val="888888"/>
              </a:buClr>
              <a:buSzPts val="900"/>
              <a:buFont typeface="Gill Sans"/>
              <a:buNone/>
              <a:defRPr sz="1200">
                <a:solidFill>
                  <a:srgbClr val="888888"/>
                </a:solidFill>
                <a:latin typeface="Gill Sans"/>
                <a:ea typeface="Gill Sans"/>
                <a:cs typeface="Gill Sans"/>
                <a:sym typeface="Gill Sans"/>
              </a:defRPr>
            </a:lvl2pPr>
            <a:lvl3pPr marL="0" lvl="2" indent="0" algn="r" rtl="0">
              <a:buClr>
                <a:srgbClr val="888888"/>
              </a:buClr>
              <a:buSzPts val="900"/>
              <a:buFont typeface="Gill Sans"/>
              <a:buNone/>
              <a:defRPr sz="1200">
                <a:solidFill>
                  <a:srgbClr val="888888"/>
                </a:solidFill>
                <a:latin typeface="Gill Sans"/>
                <a:ea typeface="Gill Sans"/>
                <a:cs typeface="Gill Sans"/>
                <a:sym typeface="Gill Sans"/>
              </a:defRPr>
            </a:lvl3pPr>
            <a:lvl4pPr marL="0" lvl="3" indent="0" algn="r" rtl="0">
              <a:buClr>
                <a:srgbClr val="888888"/>
              </a:buClr>
              <a:buSzPts val="900"/>
              <a:buFont typeface="Gill Sans"/>
              <a:buNone/>
              <a:defRPr sz="1200">
                <a:solidFill>
                  <a:srgbClr val="888888"/>
                </a:solidFill>
                <a:latin typeface="Gill Sans"/>
                <a:ea typeface="Gill Sans"/>
                <a:cs typeface="Gill Sans"/>
                <a:sym typeface="Gill Sans"/>
              </a:defRPr>
            </a:lvl4pPr>
            <a:lvl5pPr marL="0" lvl="4" indent="0" algn="r" rtl="0">
              <a:buClr>
                <a:srgbClr val="888888"/>
              </a:buClr>
              <a:buSzPts val="900"/>
              <a:buFont typeface="Gill Sans"/>
              <a:buNone/>
              <a:defRPr sz="1200">
                <a:solidFill>
                  <a:srgbClr val="888888"/>
                </a:solidFill>
                <a:latin typeface="Gill Sans"/>
                <a:ea typeface="Gill Sans"/>
                <a:cs typeface="Gill Sans"/>
                <a:sym typeface="Gill Sans"/>
              </a:defRPr>
            </a:lvl5pPr>
            <a:lvl6pPr marL="0" lvl="5" indent="0" algn="r" rtl="0">
              <a:buClr>
                <a:srgbClr val="888888"/>
              </a:buClr>
              <a:buSzPts val="900"/>
              <a:buFont typeface="Gill Sans"/>
              <a:buNone/>
              <a:defRPr sz="1200">
                <a:solidFill>
                  <a:srgbClr val="888888"/>
                </a:solidFill>
                <a:latin typeface="Gill Sans"/>
                <a:ea typeface="Gill Sans"/>
                <a:cs typeface="Gill Sans"/>
                <a:sym typeface="Gill Sans"/>
              </a:defRPr>
            </a:lvl6pPr>
            <a:lvl7pPr marL="0" lvl="6" indent="0" algn="r" rtl="0">
              <a:buClr>
                <a:srgbClr val="888888"/>
              </a:buClr>
              <a:buSzPts val="900"/>
              <a:buFont typeface="Gill Sans"/>
              <a:buNone/>
              <a:defRPr sz="1200">
                <a:solidFill>
                  <a:srgbClr val="888888"/>
                </a:solidFill>
                <a:latin typeface="Gill Sans"/>
                <a:ea typeface="Gill Sans"/>
                <a:cs typeface="Gill Sans"/>
                <a:sym typeface="Gill Sans"/>
              </a:defRPr>
            </a:lvl7pPr>
            <a:lvl8pPr marL="0" lvl="7" indent="0" algn="r" rtl="0">
              <a:buClr>
                <a:srgbClr val="888888"/>
              </a:buClr>
              <a:buSzPts val="900"/>
              <a:buFont typeface="Gill Sans"/>
              <a:buNone/>
              <a:defRPr sz="1200">
                <a:solidFill>
                  <a:srgbClr val="888888"/>
                </a:solidFill>
                <a:latin typeface="Gill Sans"/>
                <a:ea typeface="Gill Sans"/>
                <a:cs typeface="Gill Sans"/>
                <a:sym typeface="Gill Sans"/>
              </a:defRPr>
            </a:lvl8pPr>
            <a:lvl9pPr marL="0" lvl="8" indent="0" algn="r" rtl="0">
              <a:buClr>
                <a:srgbClr val="888888"/>
              </a:buClr>
              <a:buSzPts val="900"/>
              <a:buFont typeface="Gill Sans"/>
              <a:buNone/>
              <a:defRPr sz="1200">
                <a:solidFill>
                  <a:srgbClr val="888888"/>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873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3/6/25</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3/6/25</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gif"/><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18.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7.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13.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trishullab.github.io/lasr-web"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gif"/></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7.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59.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5.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3.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6.png"/><Relationship Id="rId5" Type="http://schemas.openxmlformats.org/officeDocument/2006/relationships/image" Target="../media/image60.png"/><Relationship Id="rId15" Type="http://schemas.openxmlformats.org/officeDocument/2006/relationships/image" Target="../media/image55.png"/><Relationship Id="rId10"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57.png"/><Relationship Id="rId1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3.png"/><Relationship Id="rId4" Type="http://schemas.openxmlformats.org/officeDocument/2006/relationships/hyperlink" Target="https://trishullab.github.io/lasr-web"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92.emf"/></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6663-B293-4C43-8834-F0DE083F9331}"/>
              </a:ext>
            </a:extLst>
          </p:cNvPr>
          <p:cNvSpPr>
            <a:spLocks noGrp="1"/>
          </p:cNvSpPr>
          <p:nvPr>
            <p:ph type="ctrTitle"/>
          </p:nvPr>
        </p:nvSpPr>
        <p:spPr>
          <a:xfrm>
            <a:off x="1409700" y="955841"/>
            <a:ext cx="9144000" cy="2387600"/>
          </a:xfrm>
        </p:spPr>
        <p:txBody>
          <a:bodyPr>
            <a:noAutofit/>
          </a:bodyPr>
          <a:lstStyle/>
          <a:p>
            <a:r>
              <a:rPr lang="en-US" sz="4400" dirty="0" err="1"/>
              <a:t>Neurosymbolic</a:t>
            </a:r>
            <a:r>
              <a:rPr lang="en-US" sz="4400" dirty="0"/>
              <a:t> Programming </a:t>
            </a:r>
            <a:br>
              <a:rPr lang="en-US" sz="4400" dirty="0"/>
            </a:br>
            <a:r>
              <a:rPr lang="en-US" sz="4400" dirty="0"/>
              <a:t>and</a:t>
            </a:r>
            <a:br>
              <a:rPr lang="en-US" sz="4400" dirty="0"/>
            </a:br>
            <a:r>
              <a:rPr lang="en-US" sz="4400" dirty="0"/>
              <a:t>Scientific Discovery</a:t>
            </a:r>
          </a:p>
        </p:txBody>
      </p:sp>
      <p:sp>
        <p:nvSpPr>
          <p:cNvPr id="3" name="Subtitle 2">
            <a:extLst>
              <a:ext uri="{FF2B5EF4-FFF2-40B4-BE49-F238E27FC236}">
                <a16:creationId xmlns:a16="http://schemas.microsoft.com/office/drawing/2014/main" id="{51AC7B88-4E07-7940-A6D8-1DAC2E662D40}"/>
              </a:ext>
            </a:extLst>
          </p:cNvPr>
          <p:cNvSpPr>
            <a:spLocks noGrp="1"/>
          </p:cNvSpPr>
          <p:nvPr>
            <p:ph type="subTitle" idx="1"/>
          </p:nvPr>
        </p:nvSpPr>
        <p:spPr>
          <a:xfrm>
            <a:off x="1409700" y="3559014"/>
            <a:ext cx="9144000" cy="1655762"/>
          </a:xfrm>
        </p:spPr>
        <p:txBody>
          <a:bodyPr>
            <a:normAutofit/>
          </a:bodyPr>
          <a:lstStyle/>
          <a:p>
            <a:br>
              <a:rPr lang="en-US" dirty="0"/>
            </a:br>
            <a:r>
              <a:rPr lang="en-US" sz="2800" b="1" dirty="0"/>
              <a:t>Atharva Sehgal</a:t>
            </a:r>
          </a:p>
          <a:p>
            <a:r>
              <a:rPr lang="en-US" sz="2800" b="1" dirty="0" err="1"/>
              <a:t>atharvas@utexas.edu</a:t>
            </a:r>
            <a:endParaRPr lang="en-US" sz="2800" b="1" dirty="0"/>
          </a:p>
        </p:txBody>
      </p:sp>
      <p:pic>
        <p:nvPicPr>
          <p:cNvPr id="5" name="Picture 4">
            <a:extLst>
              <a:ext uri="{FF2B5EF4-FFF2-40B4-BE49-F238E27FC236}">
                <a16:creationId xmlns:a16="http://schemas.microsoft.com/office/drawing/2014/main" id="{1CD01C7D-BFF0-CF40-8070-F6B6A213C029}"/>
              </a:ext>
            </a:extLst>
          </p:cNvPr>
          <p:cNvPicPr>
            <a:picLocks noChangeAspect="1"/>
          </p:cNvPicPr>
          <p:nvPr/>
        </p:nvPicPr>
        <p:blipFill>
          <a:blip r:embed="rId3"/>
          <a:stretch>
            <a:fillRect/>
          </a:stretch>
        </p:blipFill>
        <p:spPr>
          <a:xfrm>
            <a:off x="-557557" y="-496648"/>
            <a:ext cx="4391714" cy="2139872"/>
          </a:xfrm>
          <a:prstGeom prst="rect">
            <a:avLst/>
          </a:prstGeom>
        </p:spPr>
      </p:pic>
      <p:pic>
        <p:nvPicPr>
          <p:cNvPr id="7" name="Picture 6">
            <a:extLst>
              <a:ext uri="{FF2B5EF4-FFF2-40B4-BE49-F238E27FC236}">
                <a16:creationId xmlns:a16="http://schemas.microsoft.com/office/drawing/2014/main" id="{1B053F2C-7C95-963E-FB5A-63C3196229CB}"/>
              </a:ext>
            </a:extLst>
          </p:cNvPr>
          <p:cNvPicPr>
            <a:picLocks noChangeAspect="1"/>
          </p:cNvPicPr>
          <p:nvPr/>
        </p:nvPicPr>
        <p:blipFill>
          <a:blip r:embed="rId4"/>
          <a:stretch>
            <a:fillRect/>
          </a:stretch>
        </p:blipFill>
        <p:spPr>
          <a:xfrm>
            <a:off x="9872698" y="-27689"/>
            <a:ext cx="2319302" cy="1845134"/>
          </a:xfrm>
          <a:prstGeom prst="rect">
            <a:avLst/>
          </a:prstGeom>
        </p:spPr>
      </p:pic>
      <p:pic>
        <p:nvPicPr>
          <p:cNvPr id="6146" name="Picture 2" descr="Logo&#10;&#10;Description automatically generated">
            <a:extLst>
              <a:ext uri="{FF2B5EF4-FFF2-40B4-BE49-F238E27FC236}">
                <a16:creationId xmlns:a16="http://schemas.microsoft.com/office/drawing/2014/main" id="{8FC257E7-5B6C-0DC4-222A-A4A4DE293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354" y="115901"/>
            <a:ext cx="2576646" cy="62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4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1A93-48F9-4DAA-7316-3729CD85D558}"/>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3">
            <a:extLst>
              <a:ext uri="{FF2B5EF4-FFF2-40B4-BE49-F238E27FC236}">
                <a16:creationId xmlns:a16="http://schemas.microsoft.com/office/drawing/2014/main" id="{93F21E1A-A1DB-26AC-8D59-7E41CB1E9D3A}"/>
              </a:ext>
            </a:extLst>
          </p:cNvPr>
          <p:cNvPicPr>
            <a:picLocks noGrp="1"/>
          </p:cNvPicPr>
          <p:nvPr>
            <p:ph idx="1"/>
          </p:nvPr>
        </p:nvPicPr>
        <p:blipFill>
          <a:blip r:embed="rId2" cstate="print"/>
          <a:stretch>
            <a:fillRect/>
          </a:stretch>
        </p:blipFill>
        <p:spPr>
          <a:xfrm>
            <a:off x="838199" y="1690688"/>
            <a:ext cx="10779177" cy="3795712"/>
          </a:xfrm>
          <a:prstGeom prst="rect">
            <a:avLst/>
          </a:prstGeom>
        </p:spPr>
      </p:pic>
      <p:sp>
        <p:nvSpPr>
          <p:cNvPr id="5" name="object 4">
            <a:extLst>
              <a:ext uri="{FF2B5EF4-FFF2-40B4-BE49-F238E27FC236}">
                <a16:creationId xmlns:a16="http://schemas.microsoft.com/office/drawing/2014/main" id="{1567FF51-1502-B556-79FB-00B358B554A5}"/>
              </a:ext>
            </a:extLst>
          </p:cNvPr>
          <p:cNvSpPr txBox="1"/>
          <p:nvPr/>
        </p:nvSpPr>
        <p:spPr>
          <a:xfrm>
            <a:off x="838197" y="4748835"/>
            <a:ext cx="8065959" cy="1475128"/>
          </a:xfrm>
          <a:prstGeom prst="rect">
            <a:avLst/>
          </a:prstGeom>
        </p:spPr>
        <p:txBody>
          <a:bodyPr vert="horz" wrap="square" lIns="0" tIns="22650" rIns="0" bIns="0" rtlCol="0">
            <a:spAutoFit/>
          </a:bodyPr>
          <a:lstStyle/>
          <a:p>
            <a:pPr marL="25168">
              <a:spcBef>
                <a:spcPts val="178"/>
              </a:spcBef>
            </a:pPr>
            <a:r>
              <a:rPr sz="2180" spc="-40" dirty="0">
                <a:solidFill>
                  <a:srgbClr val="22373A"/>
                </a:solidFill>
                <a:cs typeface="Tahoma"/>
              </a:rPr>
              <a:t>Solution</a:t>
            </a:r>
            <a:r>
              <a:rPr sz="2180" spc="-50" dirty="0">
                <a:solidFill>
                  <a:srgbClr val="22373A"/>
                </a:solidFill>
                <a:cs typeface="Tahoma"/>
              </a:rPr>
              <a:t> </a:t>
            </a:r>
            <a:r>
              <a:rPr sz="2180" spc="-59" dirty="0">
                <a:solidFill>
                  <a:srgbClr val="22373A"/>
                </a:solidFill>
                <a:cs typeface="Tahoma"/>
              </a:rPr>
              <a:t>rewritten</a:t>
            </a:r>
            <a:r>
              <a:rPr sz="2180" spc="-40" dirty="0">
                <a:solidFill>
                  <a:srgbClr val="22373A"/>
                </a:solidFill>
                <a:cs typeface="Tahoma"/>
              </a:rPr>
              <a:t> </a:t>
            </a:r>
            <a:r>
              <a:rPr sz="2180" dirty="0">
                <a:solidFill>
                  <a:srgbClr val="22373A"/>
                </a:solidFill>
                <a:cs typeface="Tahoma"/>
              </a:rPr>
              <a:t>in</a:t>
            </a:r>
            <a:r>
              <a:rPr sz="2180" spc="-40" dirty="0">
                <a:solidFill>
                  <a:srgbClr val="22373A"/>
                </a:solidFill>
                <a:cs typeface="Tahoma"/>
              </a:rPr>
              <a:t> </a:t>
            </a:r>
            <a:r>
              <a:rPr sz="2180" dirty="0">
                <a:solidFill>
                  <a:srgbClr val="22373A"/>
                </a:solidFill>
                <a:cs typeface="Tahoma"/>
              </a:rPr>
              <a:t>initial</a:t>
            </a:r>
            <a:r>
              <a:rPr sz="2180" spc="-50" dirty="0">
                <a:solidFill>
                  <a:srgbClr val="22373A"/>
                </a:solidFill>
                <a:cs typeface="Tahoma"/>
              </a:rPr>
              <a:t> </a:t>
            </a:r>
            <a:r>
              <a:rPr sz="2180" spc="-20" dirty="0">
                <a:solidFill>
                  <a:srgbClr val="22373A"/>
                </a:solidFill>
                <a:cs typeface="Tahoma"/>
              </a:rPr>
              <a:t>primitives:</a:t>
            </a:r>
            <a:endParaRPr sz="2180" dirty="0">
              <a:cs typeface="Tahoma"/>
            </a:endParaRPr>
          </a:p>
          <a:p>
            <a:pPr marL="25168" marR="10067">
              <a:lnSpc>
                <a:spcPct val="111400"/>
              </a:lnSpc>
              <a:spcBef>
                <a:spcPts val="882"/>
              </a:spcBef>
            </a:pP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(x)</a:t>
            </a:r>
            <a:r>
              <a:rPr sz="1189" spc="347" dirty="0">
                <a:solidFill>
                  <a:srgbClr val="22373A"/>
                </a:solidFill>
                <a:latin typeface="PMingLiU"/>
                <a:cs typeface="PMingLiU"/>
              </a:rPr>
              <a:t> </a:t>
            </a:r>
            <a:r>
              <a:rPr sz="1189" dirty="0">
                <a:solidFill>
                  <a:srgbClr val="22373A"/>
                </a:solidFill>
                <a:latin typeface="PMingLiU"/>
                <a:cs typeface="PMingLiU"/>
              </a:rPr>
              <a:t>(map</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(y)</a:t>
            </a:r>
            <a:r>
              <a:rPr sz="1189" spc="357" dirty="0">
                <a:solidFill>
                  <a:srgbClr val="22373A"/>
                </a:solidFill>
                <a:latin typeface="PMingLiU"/>
                <a:cs typeface="PMingLiU"/>
              </a:rPr>
              <a:t> </a:t>
            </a:r>
            <a:r>
              <a:rPr sz="1189" spc="188" dirty="0">
                <a:solidFill>
                  <a:srgbClr val="22373A"/>
                </a:solidFill>
                <a:latin typeface="PMingLiU"/>
                <a:cs typeface="PMingLiU"/>
              </a:rPr>
              <a:t>(car</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dirty="0">
                <a:solidFill>
                  <a:srgbClr val="22373A"/>
                </a:solidFill>
                <a:latin typeface="PMingLiU"/>
                <a:cs typeface="PMingLiU"/>
              </a:rPr>
              <a:t>x</a:t>
            </a:r>
            <a:r>
              <a:rPr sz="1189" spc="35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(z</a:t>
            </a:r>
            <a:r>
              <a:rPr sz="1189" spc="347" dirty="0">
                <a:solidFill>
                  <a:srgbClr val="22373A"/>
                </a:solidFill>
                <a:latin typeface="PMingLiU"/>
                <a:cs typeface="PMingLiU"/>
              </a:rPr>
              <a:t> </a:t>
            </a:r>
            <a:r>
              <a:rPr sz="1189" spc="159" dirty="0">
                <a:solidFill>
                  <a:srgbClr val="22373A"/>
                </a:solidFill>
                <a:latin typeface="PMingLiU"/>
                <a:cs typeface="PMingLiU"/>
              </a:rPr>
              <a:t>u)</a:t>
            </a:r>
            <a:r>
              <a:rPr sz="1189" spc="347" dirty="0">
                <a:solidFill>
                  <a:srgbClr val="22373A"/>
                </a:solidFill>
                <a:latin typeface="PMingLiU"/>
                <a:cs typeface="PMingLiU"/>
              </a:rPr>
              <a:t> </a:t>
            </a:r>
            <a:r>
              <a:rPr sz="1189" spc="268" dirty="0">
                <a:solidFill>
                  <a:srgbClr val="22373A"/>
                </a:solidFill>
                <a:latin typeface="PMingLiU"/>
                <a:cs typeface="PMingLiU"/>
              </a:rPr>
              <a:t>(if</a:t>
            </a:r>
            <a:r>
              <a:rPr sz="1189" spc="357" dirty="0">
                <a:solidFill>
                  <a:srgbClr val="22373A"/>
                </a:solidFill>
                <a:latin typeface="PMingLiU"/>
                <a:cs typeface="PMingLiU"/>
              </a:rPr>
              <a:t> </a:t>
            </a:r>
            <a:r>
              <a:rPr sz="1189" spc="188" dirty="0">
                <a:solidFill>
                  <a:srgbClr val="22373A"/>
                </a:solidFill>
                <a:latin typeface="PMingLiU"/>
                <a:cs typeface="PMingLiU"/>
              </a:rPr>
              <a:t>(gt?</a:t>
            </a:r>
            <a:r>
              <a:rPr sz="1189" spc="347" dirty="0">
                <a:solidFill>
                  <a:srgbClr val="22373A"/>
                </a:solidFill>
                <a:latin typeface="PMingLiU"/>
                <a:cs typeface="PMingLiU"/>
              </a:rPr>
              <a:t>  </a:t>
            </a:r>
            <a:r>
              <a:rPr sz="1189" spc="119" dirty="0">
                <a:solidFill>
                  <a:srgbClr val="22373A"/>
                </a:solidFill>
                <a:latin typeface="PMingLiU"/>
                <a:cs typeface="PMingLiU"/>
              </a:rPr>
              <a:t>(+</a:t>
            </a:r>
            <a:r>
              <a:rPr sz="1189" spc="347" dirty="0">
                <a:solidFill>
                  <a:srgbClr val="22373A"/>
                </a:solidFill>
                <a:latin typeface="PMingLiU"/>
                <a:cs typeface="PMingLiU"/>
              </a:rPr>
              <a:t> </a:t>
            </a:r>
            <a:r>
              <a:rPr sz="1189" dirty="0">
                <a:solidFill>
                  <a:srgbClr val="22373A"/>
                </a:solidFill>
                <a:latin typeface="PMingLiU"/>
                <a:cs typeface="PMingLiU"/>
              </a:rPr>
              <a:t>y</a:t>
            </a:r>
            <a:r>
              <a:rPr sz="1189" spc="347" dirty="0">
                <a:solidFill>
                  <a:srgbClr val="22373A"/>
                </a:solidFill>
                <a:latin typeface="PMingLiU"/>
                <a:cs typeface="PMingLiU"/>
              </a:rPr>
              <a:t> </a:t>
            </a:r>
            <a:r>
              <a:rPr sz="1189" spc="159" dirty="0">
                <a:solidFill>
                  <a:srgbClr val="22373A"/>
                </a:solidFill>
                <a:latin typeface="PMingLiU"/>
                <a:cs typeface="PMingLiU"/>
              </a:rPr>
              <a:t>1)</a:t>
            </a:r>
            <a:r>
              <a:rPr sz="1189" spc="357" dirty="0">
                <a:solidFill>
                  <a:srgbClr val="22373A"/>
                </a:solidFill>
                <a:latin typeface="PMingLiU"/>
                <a:cs typeface="PMingLiU"/>
              </a:rPr>
              <a:t> </a:t>
            </a:r>
            <a:r>
              <a:rPr sz="1189" spc="149" dirty="0">
                <a:solidFill>
                  <a:srgbClr val="22373A"/>
                </a:solidFill>
                <a:latin typeface="PMingLiU"/>
                <a:cs typeface="PMingLiU"/>
              </a:rPr>
              <a:t>(length</a:t>
            </a:r>
            <a:r>
              <a:rPr sz="1189" spc="991"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3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59" dirty="0">
                <a:solidFill>
                  <a:srgbClr val="22373A"/>
                </a:solidFill>
                <a:latin typeface="PMingLiU"/>
                <a:cs typeface="PMingLiU"/>
              </a:rPr>
              <a:t>(v</a:t>
            </a:r>
            <a:r>
              <a:rPr sz="1189" spc="347" dirty="0">
                <a:solidFill>
                  <a:srgbClr val="22373A"/>
                </a:solidFill>
                <a:latin typeface="PMingLiU"/>
                <a:cs typeface="PMingLiU"/>
              </a:rPr>
              <a:t> </a:t>
            </a:r>
            <a:r>
              <a:rPr sz="1189" dirty="0">
                <a:solidFill>
                  <a:srgbClr val="22373A"/>
                </a:solidFill>
                <a:latin typeface="PMingLiU"/>
                <a:cs typeface="PMingLiU"/>
              </a:rPr>
              <a:t>w)</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37" dirty="0">
                <a:solidFill>
                  <a:srgbClr val="22373A"/>
                </a:solidFill>
                <a:latin typeface="PMingLiU"/>
                <a:cs typeface="PMingLiU"/>
              </a:rPr>
              <a:t> </a:t>
            </a:r>
            <a:r>
              <a:rPr sz="1189" spc="188" dirty="0">
                <a:solidFill>
                  <a:srgbClr val="22373A"/>
                </a:solidFill>
                <a:latin typeface="PMingLiU"/>
                <a:cs typeface="PMingLiU"/>
              </a:rPr>
              <a:t>(gt?</a:t>
            </a:r>
            <a:r>
              <a:rPr sz="1189" spc="981" dirty="0">
                <a:solidFill>
                  <a:srgbClr val="22373A"/>
                </a:solidFill>
                <a:latin typeface="PMingLiU"/>
                <a:cs typeface="PMingLiU"/>
              </a:rPr>
              <a:t> </a:t>
            </a:r>
            <a:r>
              <a:rPr sz="1189" spc="129" dirty="0">
                <a:solidFill>
                  <a:srgbClr val="22373A"/>
                </a:solidFill>
                <a:latin typeface="PMingLiU"/>
                <a:cs typeface="PMingLiU"/>
              </a:rPr>
              <a:t>z</a:t>
            </a:r>
            <a:r>
              <a:rPr sz="1189" spc="347" dirty="0">
                <a:solidFill>
                  <a:srgbClr val="22373A"/>
                </a:solidFill>
                <a:latin typeface="PMingLiU"/>
                <a:cs typeface="PMingLiU"/>
              </a:rPr>
              <a:t> </a:t>
            </a:r>
            <a:r>
              <a:rPr sz="1189" spc="159" dirty="0">
                <a:solidFill>
                  <a:srgbClr val="22373A"/>
                </a:solidFill>
                <a:latin typeface="PMingLiU"/>
                <a:cs typeface="PMingLiU"/>
              </a:rPr>
              <a:t>v)</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37" dirty="0">
                <a:solidFill>
                  <a:srgbClr val="22373A"/>
                </a:solidFill>
                <a:latin typeface="PMingLiU"/>
                <a:cs typeface="PMingLiU"/>
              </a:rPr>
              <a:t> </a:t>
            </a:r>
            <a:r>
              <a:rPr sz="1189" dirty="0">
                <a:solidFill>
                  <a:srgbClr val="22373A"/>
                </a:solidFill>
                <a:latin typeface="PMingLiU"/>
                <a:cs typeface="PMingLiU"/>
              </a:rPr>
              <a:t>v</a:t>
            </a:r>
            <a:r>
              <a:rPr sz="1189" spc="337" dirty="0">
                <a:solidFill>
                  <a:srgbClr val="22373A"/>
                </a:solidFill>
                <a:latin typeface="PMingLiU"/>
                <a:cs typeface="PMingLiU"/>
              </a:rPr>
              <a:t> </a:t>
            </a:r>
            <a:r>
              <a:rPr sz="1189" dirty="0">
                <a:solidFill>
                  <a:srgbClr val="22373A"/>
                </a:solidFill>
                <a:latin typeface="PMingLiU"/>
                <a:cs typeface="PMingLiU"/>
              </a:rPr>
              <a:t>w)</a:t>
            </a:r>
            <a:r>
              <a:rPr sz="1189" spc="337" dirty="0">
                <a:solidFill>
                  <a:srgbClr val="22373A"/>
                </a:solidFill>
                <a:latin typeface="PMingLiU"/>
                <a:cs typeface="PMingLiU"/>
              </a:rPr>
              <a:t> </a:t>
            </a:r>
            <a:r>
              <a:rPr sz="1189" spc="178" dirty="0">
                <a:solidFill>
                  <a:srgbClr val="22373A"/>
                </a:solidFill>
                <a:latin typeface="PMingLiU"/>
                <a:cs typeface="PMingLiU"/>
              </a:rPr>
              <a:t>w)))))</a:t>
            </a:r>
            <a:r>
              <a:rPr sz="1189" spc="347" dirty="0">
                <a:solidFill>
                  <a:srgbClr val="22373A"/>
                </a:solidFill>
                <a:latin typeface="PMingLiU"/>
                <a:cs typeface="PMingLiU"/>
              </a:rPr>
              <a:t> </a:t>
            </a:r>
            <a:r>
              <a:rPr sz="1189" spc="139" dirty="0">
                <a:solidFill>
                  <a:srgbClr val="22373A"/>
                </a:solidFill>
                <a:latin typeface="PMingLiU"/>
                <a:cs typeface="PMingLiU"/>
              </a:rPr>
              <a:t>(cons</a:t>
            </a:r>
            <a:r>
              <a:rPr sz="1189" spc="337" dirty="0">
                <a:solidFill>
                  <a:srgbClr val="22373A"/>
                </a:solidFill>
                <a:latin typeface="PMingLiU"/>
                <a:cs typeface="PMingLiU"/>
              </a:rPr>
              <a:t> </a:t>
            </a:r>
            <a:r>
              <a:rPr sz="1189" spc="129" dirty="0">
                <a:solidFill>
                  <a:srgbClr val="22373A"/>
                </a:solidFill>
                <a:latin typeface="PMingLiU"/>
                <a:cs typeface="PMingLiU"/>
              </a:rPr>
              <a:t>z</a:t>
            </a:r>
            <a:r>
              <a:rPr sz="1189" spc="337" dirty="0">
                <a:solidFill>
                  <a:srgbClr val="22373A"/>
                </a:solidFill>
                <a:latin typeface="PMingLiU"/>
                <a:cs typeface="PMingLiU"/>
              </a:rPr>
              <a:t> </a:t>
            </a:r>
            <a:r>
              <a:rPr sz="1189" spc="159" dirty="0">
                <a:solidFill>
                  <a:srgbClr val="22373A"/>
                </a:solidFill>
                <a:latin typeface="PMingLiU"/>
                <a:cs typeface="PMingLiU"/>
              </a:rPr>
              <a:t>u)</a:t>
            </a:r>
            <a:r>
              <a:rPr sz="1189" spc="337" dirty="0">
                <a:solidFill>
                  <a:srgbClr val="22373A"/>
                </a:solidFill>
                <a:latin typeface="PMingLiU"/>
                <a:cs typeface="PMingLiU"/>
              </a:rPr>
              <a:t> </a:t>
            </a:r>
            <a:r>
              <a:rPr sz="1189" spc="208" dirty="0">
                <a:solidFill>
                  <a:srgbClr val="22373A"/>
                </a:solidFill>
                <a:latin typeface="PMingLiU"/>
                <a:cs typeface="PMingLiU"/>
              </a:rPr>
              <a:t>u)))</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88" dirty="0">
                <a:solidFill>
                  <a:srgbClr val="22373A"/>
                </a:solidFill>
                <a:latin typeface="PMingLiU"/>
                <a:cs typeface="PMingLiU"/>
              </a:rPr>
              <a:t>(a</a:t>
            </a:r>
            <a:r>
              <a:rPr sz="1189" spc="337" dirty="0">
                <a:solidFill>
                  <a:srgbClr val="22373A"/>
                </a:solidFill>
                <a:latin typeface="PMingLiU"/>
                <a:cs typeface="PMingLiU"/>
              </a:rPr>
              <a:t> </a:t>
            </a:r>
            <a:r>
              <a:rPr sz="1189" spc="159" dirty="0">
                <a:solidFill>
                  <a:srgbClr val="22373A"/>
                </a:solidFill>
                <a:latin typeface="PMingLiU"/>
                <a:cs typeface="PMingLiU"/>
              </a:rPr>
              <a:t>b)</a:t>
            </a:r>
            <a:r>
              <a:rPr sz="1189" spc="337" dirty="0">
                <a:solidFill>
                  <a:srgbClr val="22373A"/>
                </a:solidFill>
                <a:latin typeface="PMingLiU"/>
                <a:cs typeface="PMingLiU"/>
              </a:rPr>
              <a:t> </a:t>
            </a:r>
            <a:r>
              <a:rPr sz="1189" spc="218" dirty="0">
                <a:solidFill>
                  <a:srgbClr val="22373A"/>
                </a:solidFill>
                <a:latin typeface="PMingLiU"/>
                <a:cs typeface="PMingLiU"/>
              </a:rPr>
              <a:t>(if </a:t>
            </a:r>
            <a:r>
              <a:rPr sz="1189" spc="208" dirty="0">
                <a:solidFill>
                  <a:srgbClr val="22373A"/>
                </a:solidFill>
                <a:latin typeface="PMingLiU"/>
                <a:cs typeface="PMingLiU"/>
              </a:rPr>
              <a:t>(nil?</a:t>
            </a:r>
            <a:r>
              <a:rPr sz="1189" spc="337" dirty="0">
                <a:solidFill>
                  <a:srgbClr val="22373A"/>
                </a:solidFill>
                <a:latin typeface="PMingLiU"/>
                <a:cs typeface="PMingLiU"/>
              </a:rPr>
              <a:t>  </a:t>
            </a:r>
            <a:r>
              <a:rPr sz="1189" spc="188" dirty="0">
                <a:solidFill>
                  <a:srgbClr val="22373A"/>
                </a:solidFill>
                <a:latin typeface="PMingLiU"/>
                <a:cs typeface="PMingLiU"/>
              </a:rPr>
              <a:t>(fold</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47" dirty="0">
                <a:solidFill>
                  <a:srgbClr val="22373A"/>
                </a:solidFill>
                <a:latin typeface="PMingLiU"/>
                <a:cs typeface="PMingLiU"/>
              </a:rPr>
              <a:t> </a:t>
            </a:r>
            <a:r>
              <a:rPr sz="1189" spc="226" dirty="0">
                <a:solidFill>
                  <a:srgbClr val="22373A"/>
                </a:solidFill>
                <a:latin typeface="PMingLiU"/>
                <a:cs typeface="PMingLiU"/>
              </a:rPr>
              <a:t>nil</a:t>
            </a:r>
            <a:r>
              <a:rPr sz="1189" spc="34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88" dirty="0">
                <a:solidFill>
                  <a:srgbClr val="22373A"/>
                </a:solidFill>
                <a:latin typeface="PMingLiU"/>
                <a:cs typeface="PMingLiU"/>
              </a:rPr>
              <a:t>(c</a:t>
            </a:r>
            <a:r>
              <a:rPr sz="1189" spc="347" dirty="0">
                <a:solidFill>
                  <a:srgbClr val="22373A"/>
                </a:solidFill>
                <a:latin typeface="PMingLiU"/>
                <a:cs typeface="PMingLiU"/>
              </a:rPr>
              <a:t> </a:t>
            </a:r>
            <a:r>
              <a:rPr sz="1189" spc="159" dirty="0">
                <a:solidFill>
                  <a:srgbClr val="22373A"/>
                </a:solidFill>
                <a:latin typeface="PMingLiU"/>
                <a:cs typeface="PMingLiU"/>
              </a:rPr>
              <a:t>d)</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47" dirty="0">
                <a:solidFill>
                  <a:srgbClr val="22373A"/>
                </a:solidFill>
                <a:latin typeface="PMingLiU"/>
                <a:cs typeface="PMingLiU"/>
              </a:rPr>
              <a:t> </a:t>
            </a:r>
            <a:r>
              <a:rPr sz="1189" spc="188" dirty="0">
                <a:solidFill>
                  <a:srgbClr val="22373A"/>
                </a:solidFill>
                <a:latin typeface="PMingLiU"/>
                <a:cs typeface="PMingLiU"/>
              </a:rPr>
              <a:t>(gt?</a:t>
            </a:r>
            <a:r>
              <a:rPr sz="1189" spc="337" dirty="0">
                <a:solidFill>
                  <a:srgbClr val="22373A"/>
                </a:solidFill>
                <a:latin typeface="PMingLiU"/>
                <a:cs typeface="PMingLiU"/>
              </a:rPr>
              <a:t>  </a:t>
            </a:r>
            <a:r>
              <a:rPr sz="1189" spc="119" dirty="0">
                <a:solidFill>
                  <a:srgbClr val="22373A"/>
                </a:solidFill>
                <a:latin typeface="PMingLiU"/>
                <a:cs typeface="PMingLiU"/>
              </a:rPr>
              <a:t>(+</a:t>
            </a:r>
            <a:r>
              <a:rPr sz="1189" spc="347" dirty="0">
                <a:solidFill>
                  <a:srgbClr val="22373A"/>
                </a:solidFill>
                <a:latin typeface="PMingLiU"/>
                <a:cs typeface="PMingLiU"/>
              </a:rPr>
              <a:t> </a:t>
            </a:r>
            <a:r>
              <a:rPr sz="1189" dirty="0">
                <a:solidFill>
                  <a:srgbClr val="22373A"/>
                </a:solidFill>
                <a:latin typeface="PMingLiU"/>
                <a:cs typeface="PMingLiU"/>
              </a:rPr>
              <a:t>y</a:t>
            </a:r>
            <a:r>
              <a:rPr sz="1189" spc="347" dirty="0">
                <a:solidFill>
                  <a:srgbClr val="22373A"/>
                </a:solidFill>
                <a:latin typeface="PMingLiU"/>
                <a:cs typeface="PMingLiU"/>
              </a:rPr>
              <a:t> </a:t>
            </a:r>
            <a:r>
              <a:rPr sz="1189" spc="159" dirty="0">
                <a:solidFill>
                  <a:srgbClr val="22373A"/>
                </a:solidFill>
                <a:latin typeface="PMingLiU"/>
                <a:cs typeface="PMingLiU"/>
              </a:rPr>
              <a:t>1)</a:t>
            </a:r>
            <a:r>
              <a:rPr sz="1189" spc="337" dirty="0">
                <a:solidFill>
                  <a:srgbClr val="22373A"/>
                </a:solidFill>
                <a:latin typeface="PMingLiU"/>
                <a:cs typeface="PMingLiU"/>
              </a:rPr>
              <a:t> </a:t>
            </a:r>
            <a:r>
              <a:rPr sz="1189" spc="168" dirty="0">
                <a:solidFill>
                  <a:srgbClr val="22373A"/>
                </a:solidFill>
                <a:latin typeface="PMingLiU"/>
                <a:cs typeface="PMingLiU"/>
              </a:rPr>
              <a:t>(length</a:t>
            </a:r>
            <a:r>
              <a:rPr sz="1189" spc="347" dirty="0">
                <a:solidFill>
                  <a:srgbClr val="22373A"/>
                </a:solidFill>
                <a:latin typeface="PMingLiU"/>
                <a:cs typeface="PMingLiU"/>
              </a:rPr>
              <a:t> </a:t>
            </a:r>
            <a:r>
              <a:rPr sz="1189" spc="188" dirty="0">
                <a:solidFill>
                  <a:srgbClr val="22373A"/>
                </a:solidFill>
                <a:latin typeface="PMingLiU"/>
                <a:cs typeface="PMingLiU"/>
              </a:rPr>
              <a:t>(fold</a:t>
            </a:r>
            <a:r>
              <a:rPr sz="1189" spc="337" dirty="0">
                <a:solidFill>
                  <a:srgbClr val="22373A"/>
                </a:solidFill>
                <a:latin typeface="PMingLiU"/>
                <a:cs typeface="PMingLiU"/>
              </a:rPr>
              <a:t> </a:t>
            </a:r>
            <a:r>
              <a:rPr sz="1189" dirty="0">
                <a:solidFill>
                  <a:srgbClr val="22373A"/>
                </a:solidFill>
                <a:latin typeface="PMingLiU"/>
                <a:cs typeface="PMingLiU"/>
              </a:rPr>
              <a:t>x</a:t>
            </a:r>
            <a:r>
              <a:rPr sz="1189" spc="347" dirty="0">
                <a:solidFill>
                  <a:srgbClr val="22373A"/>
                </a:solidFill>
                <a:latin typeface="PMingLiU"/>
                <a:cs typeface="PMingLiU"/>
              </a:rPr>
              <a:t> </a:t>
            </a:r>
            <a:r>
              <a:rPr sz="1189" spc="226" dirty="0">
                <a:solidFill>
                  <a:srgbClr val="22373A"/>
                </a:solidFill>
                <a:latin typeface="PMingLiU"/>
                <a:cs typeface="PMingLiU"/>
              </a:rPr>
              <a:t>nil</a:t>
            </a:r>
            <a:r>
              <a:rPr sz="1189" spc="337" dirty="0">
                <a:solidFill>
                  <a:srgbClr val="22373A"/>
                </a:solidFill>
                <a:latin typeface="PMingLiU"/>
                <a:cs typeface="PMingLiU"/>
              </a:rPr>
              <a:t> </a:t>
            </a:r>
            <a:r>
              <a:rPr sz="1189" spc="99" dirty="0">
                <a:solidFill>
                  <a:srgbClr val="22373A"/>
                </a:solidFill>
                <a:latin typeface="PMingLiU"/>
                <a:cs typeface="PMingLiU"/>
              </a:rPr>
              <a:t>(lambda</a:t>
            </a:r>
            <a:r>
              <a:rPr sz="1189" spc="347" dirty="0">
                <a:solidFill>
                  <a:srgbClr val="22373A"/>
                </a:solidFill>
                <a:latin typeface="PMingLiU"/>
                <a:cs typeface="PMingLiU"/>
              </a:rPr>
              <a:t> </a:t>
            </a:r>
            <a:r>
              <a:rPr sz="1189" spc="188" dirty="0">
                <a:solidFill>
                  <a:srgbClr val="22373A"/>
                </a:solidFill>
                <a:latin typeface="PMingLiU"/>
                <a:cs typeface="PMingLiU"/>
              </a:rPr>
              <a:t>(e</a:t>
            </a:r>
            <a:r>
              <a:rPr sz="1189" spc="347" dirty="0">
                <a:solidFill>
                  <a:srgbClr val="22373A"/>
                </a:solidFill>
                <a:latin typeface="PMingLiU"/>
                <a:cs typeface="PMingLiU"/>
              </a:rPr>
              <a:t> </a:t>
            </a:r>
            <a:r>
              <a:rPr sz="1189" spc="248" dirty="0">
                <a:solidFill>
                  <a:srgbClr val="22373A"/>
                </a:solidFill>
                <a:latin typeface="PMingLiU"/>
                <a:cs typeface="PMingLiU"/>
              </a:rPr>
              <a:t>f)</a:t>
            </a:r>
            <a:r>
              <a:rPr sz="1189" spc="337" dirty="0">
                <a:solidFill>
                  <a:srgbClr val="22373A"/>
                </a:solidFill>
                <a:latin typeface="PMingLiU"/>
                <a:cs typeface="PMingLiU"/>
              </a:rPr>
              <a:t> </a:t>
            </a:r>
            <a:r>
              <a:rPr sz="1189" spc="218" dirty="0">
                <a:solidFill>
                  <a:srgbClr val="22373A"/>
                </a:solidFill>
                <a:latin typeface="PMingLiU"/>
                <a:cs typeface="PMingLiU"/>
              </a:rPr>
              <a:t>(if </a:t>
            </a:r>
            <a:r>
              <a:rPr sz="1189" spc="188" dirty="0">
                <a:solidFill>
                  <a:srgbClr val="22373A"/>
                </a:solidFill>
                <a:latin typeface="PMingLiU"/>
                <a:cs typeface="PMingLiU"/>
              </a:rPr>
              <a:t>(gt?</a:t>
            </a:r>
            <a:r>
              <a:rPr sz="1189" spc="971" dirty="0">
                <a:solidFill>
                  <a:srgbClr val="22373A"/>
                </a:solidFill>
                <a:latin typeface="PMingLiU"/>
                <a:cs typeface="PMingLiU"/>
              </a:rPr>
              <a:t> </a:t>
            </a:r>
            <a:r>
              <a:rPr sz="1189" spc="129" dirty="0">
                <a:solidFill>
                  <a:srgbClr val="22373A"/>
                </a:solidFill>
                <a:latin typeface="PMingLiU"/>
                <a:cs typeface="PMingLiU"/>
              </a:rPr>
              <a:t>c</a:t>
            </a:r>
            <a:r>
              <a:rPr sz="1189" spc="327" dirty="0">
                <a:solidFill>
                  <a:srgbClr val="22373A"/>
                </a:solidFill>
                <a:latin typeface="PMingLiU"/>
                <a:cs typeface="PMingLiU"/>
              </a:rPr>
              <a:t> </a:t>
            </a:r>
            <a:r>
              <a:rPr sz="1189" spc="188" dirty="0">
                <a:solidFill>
                  <a:srgbClr val="22373A"/>
                </a:solidFill>
                <a:latin typeface="PMingLiU"/>
                <a:cs typeface="PMingLiU"/>
              </a:rPr>
              <a:t>e)</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e</a:t>
            </a:r>
            <a:r>
              <a:rPr sz="1189" spc="337" dirty="0">
                <a:solidFill>
                  <a:srgbClr val="22373A"/>
                </a:solidFill>
                <a:latin typeface="PMingLiU"/>
                <a:cs typeface="PMingLiU"/>
              </a:rPr>
              <a:t> </a:t>
            </a:r>
            <a:r>
              <a:rPr sz="1189" spc="248" dirty="0">
                <a:solidFill>
                  <a:srgbClr val="22373A"/>
                </a:solidFill>
                <a:latin typeface="PMingLiU"/>
                <a:cs typeface="PMingLiU"/>
              </a:rPr>
              <a:t>f)</a:t>
            </a:r>
            <a:r>
              <a:rPr sz="1189" spc="327" dirty="0">
                <a:solidFill>
                  <a:srgbClr val="22373A"/>
                </a:solidFill>
                <a:latin typeface="PMingLiU"/>
                <a:cs typeface="PMingLiU"/>
              </a:rPr>
              <a:t> </a:t>
            </a:r>
            <a:r>
              <a:rPr sz="1189" spc="248" dirty="0">
                <a:solidFill>
                  <a:srgbClr val="22373A"/>
                </a:solidFill>
                <a:latin typeface="PMingLiU"/>
                <a:cs typeface="PMingLiU"/>
              </a:rPr>
              <a:t>f)))))</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c</a:t>
            </a:r>
            <a:r>
              <a:rPr sz="1189" spc="337" dirty="0">
                <a:solidFill>
                  <a:srgbClr val="22373A"/>
                </a:solidFill>
                <a:latin typeface="PMingLiU"/>
                <a:cs typeface="PMingLiU"/>
              </a:rPr>
              <a:t> </a:t>
            </a:r>
            <a:r>
              <a:rPr sz="1189" spc="159" dirty="0">
                <a:solidFill>
                  <a:srgbClr val="22373A"/>
                </a:solidFill>
                <a:latin typeface="PMingLiU"/>
                <a:cs typeface="PMingLiU"/>
              </a:rPr>
              <a:t>d)</a:t>
            </a:r>
            <a:r>
              <a:rPr sz="1189" spc="327" dirty="0">
                <a:solidFill>
                  <a:srgbClr val="22373A"/>
                </a:solidFill>
                <a:latin typeface="PMingLiU"/>
                <a:cs typeface="PMingLiU"/>
              </a:rPr>
              <a:t> </a:t>
            </a:r>
            <a:r>
              <a:rPr sz="1189" spc="208" dirty="0">
                <a:solidFill>
                  <a:srgbClr val="22373A"/>
                </a:solidFill>
                <a:latin typeface="PMingLiU"/>
                <a:cs typeface="PMingLiU"/>
              </a:rPr>
              <a:t>d)))</a:t>
            </a:r>
            <a:r>
              <a:rPr sz="1189" spc="337" dirty="0">
                <a:solidFill>
                  <a:srgbClr val="22373A"/>
                </a:solidFill>
                <a:latin typeface="PMingLiU"/>
                <a:cs typeface="PMingLiU"/>
              </a:rPr>
              <a:t> </a:t>
            </a:r>
            <a:r>
              <a:rPr sz="1189" spc="226" dirty="0">
                <a:solidFill>
                  <a:srgbClr val="22373A"/>
                </a:solidFill>
                <a:latin typeface="PMingLiU"/>
                <a:cs typeface="PMingLiU"/>
              </a:rPr>
              <a:t>nil</a:t>
            </a:r>
            <a:r>
              <a:rPr sz="1189" spc="327" dirty="0">
                <a:solidFill>
                  <a:srgbClr val="22373A"/>
                </a:solidFill>
                <a:latin typeface="PMingLiU"/>
                <a:cs typeface="PMingLiU"/>
              </a:rPr>
              <a:t> </a:t>
            </a:r>
            <a:r>
              <a:rPr sz="1189" spc="99" dirty="0">
                <a:solidFill>
                  <a:srgbClr val="22373A"/>
                </a:solidFill>
                <a:latin typeface="PMingLiU"/>
                <a:cs typeface="PMingLiU"/>
              </a:rPr>
              <a:t>(lambda</a:t>
            </a:r>
            <a:r>
              <a:rPr sz="1189" spc="337" dirty="0">
                <a:solidFill>
                  <a:srgbClr val="22373A"/>
                </a:solidFill>
                <a:latin typeface="PMingLiU"/>
                <a:cs typeface="PMingLiU"/>
              </a:rPr>
              <a:t> </a:t>
            </a:r>
            <a:r>
              <a:rPr sz="1189" spc="159" dirty="0">
                <a:solidFill>
                  <a:srgbClr val="22373A"/>
                </a:solidFill>
                <a:latin typeface="PMingLiU"/>
                <a:cs typeface="PMingLiU"/>
              </a:rPr>
              <a:t>(g</a:t>
            </a:r>
            <a:r>
              <a:rPr sz="1189" spc="327" dirty="0">
                <a:solidFill>
                  <a:srgbClr val="22373A"/>
                </a:solidFill>
                <a:latin typeface="PMingLiU"/>
                <a:cs typeface="PMingLiU"/>
              </a:rPr>
              <a:t> </a:t>
            </a:r>
            <a:r>
              <a:rPr sz="1189" spc="159" dirty="0">
                <a:solidFill>
                  <a:srgbClr val="22373A"/>
                </a:solidFill>
                <a:latin typeface="PMingLiU"/>
                <a:cs typeface="PMingLiU"/>
              </a:rPr>
              <a:t>h)</a:t>
            </a:r>
            <a:r>
              <a:rPr sz="1189" spc="337" dirty="0">
                <a:solidFill>
                  <a:srgbClr val="22373A"/>
                </a:solidFill>
                <a:latin typeface="PMingLiU"/>
                <a:cs typeface="PMingLiU"/>
              </a:rPr>
              <a:t> </a:t>
            </a:r>
            <a:r>
              <a:rPr sz="1189" spc="268" dirty="0">
                <a:solidFill>
                  <a:srgbClr val="22373A"/>
                </a:solidFill>
                <a:latin typeface="PMingLiU"/>
                <a:cs typeface="PMingLiU"/>
              </a:rPr>
              <a:t>(if</a:t>
            </a:r>
            <a:r>
              <a:rPr sz="1189" spc="327" dirty="0">
                <a:solidFill>
                  <a:srgbClr val="22373A"/>
                </a:solidFill>
                <a:latin typeface="PMingLiU"/>
                <a:cs typeface="PMingLiU"/>
              </a:rPr>
              <a:t> </a:t>
            </a:r>
            <a:r>
              <a:rPr sz="1189" spc="188" dirty="0">
                <a:solidFill>
                  <a:srgbClr val="22373A"/>
                </a:solidFill>
                <a:latin typeface="PMingLiU"/>
                <a:cs typeface="PMingLiU"/>
              </a:rPr>
              <a:t>(gt?</a:t>
            </a:r>
            <a:r>
              <a:rPr sz="1189" spc="971" dirty="0">
                <a:solidFill>
                  <a:srgbClr val="22373A"/>
                </a:solidFill>
                <a:latin typeface="PMingLiU"/>
                <a:cs typeface="PMingLiU"/>
              </a:rPr>
              <a:t> </a:t>
            </a:r>
            <a:r>
              <a:rPr sz="1189" dirty="0">
                <a:solidFill>
                  <a:srgbClr val="22373A"/>
                </a:solidFill>
                <a:latin typeface="PMingLiU"/>
                <a:cs typeface="PMingLiU"/>
              </a:rPr>
              <a:t>g</a:t>
            </a:r>
            <a:r>
              <a:rPr sz="1189" spc="337" dirty="0">
                <a:solidFill>
                  <a:srgbClr val="22373A"/>
                </a:solidFill>
                <a:latin typeface="PMingLiU"/>
                <a:cs typeface="PMingLiU"/>
              </a:rPr>
              <a:t> </a:t>
            </a:r>
            <a:r>
              <a:rPr sz="1189" spc="188" dirty="0">
                <a:solidFill>
                  <a:srgbClr val="22373A"/>
                </a:solidFill>
                <a:latin typeface="PMingLiU"/>
                <a:cs typeface="PMingLiU"/>
              </a:rPr>
              <a:t>a)</a:t>
            </a:r>
            <a:r>
              <a:rPr sz="1189" spc="337" dirty="0">
                <a:solidFill>
                  <a:srgbClr val="22373A"/>
                </a:solidFill>
                <a:latin typeface="PMingLiU"/>
                <a:cs typeface="PMingLiU"/>
              </a:rPr>
              <a:t>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dirty="0">
                <a:solidFill>
                  <a:srgbClr val="22373A"/>
                </a:solidFill>
                <a:latin typeface="PMingLiU"/>
                <a:cs typeface="PMingLiU"/>
              </a:rPr>
              <a:t>g</a:t>
            </a:r>
            <a:r>
              <a:rPr sz="1189" spc="337" dirty="0">
                <a:solidFill>
                  <a:srgbClr val="22373A"/>
                </a:solidFill>
                <a:latin typeface="PMingLiU"/>
                <a:cs typeface="PMingLiU"/>
              </a:rPr>
              <a:t> </a:t>
            </a:r>
            <a:r>
              <a:rPr sz="1189" spc="159" dirty="0">
                <a:solidFill>
                  <a:srgbClr val="22373A"/>
                </a:solidFill>
                <a:latin typeface="PMingLiU"/>
                <a:cs typeface="PMingLiU"/>
              </a:rPr>
              <a:t>h)</a:t>
            </a:r>
            <a:r>
              <a:rPr sz="1189" spc="327" dirty="0">
                <a:solidFill>
                  <a:srgbClr val="22373A"/>
                </a:solidFill>
                <a:latin typeface="PMingLiU"/>
                <a:cs typeface="PMingLiU"/>
              </a:rPr>
              <a:t> </a:t>
            </a:r>
            <a:r>
              <a:rPr sz="1189" spc="188" dirty="0">
                <a:solidFill>
                  <a:srgbClr val="22373A"/>
                </a:solidFill>
                <a:latin typeface="PMingLiU"/>
                <a:cs typeface="PMingLiU"/>
              </a:rPr>
              <a:t>h)))) </a:t>
            </a:r>
            <a:r>
              <a:rPr sz="1189" spc="139" dirty="0">
                <a:solidFill>
                  <a:srgbClr val="22373A"/>
                </a:solidFill>
                <a:latin typeface="PMingLiU"/>
                <a:cs typeface="PMingLiU"/>
              </a:rPr>
              <a:t>(cons</a:t>
            </a:r>
            <a:r>
              <a:rPr sz="1189" spc="327" dirty="0">
                <a:solidFill>
                  <a:srgbClr val="22373A"/>
                </a:solidFill>
                <a:latin typeface="PMingLiU"/>
                <a:cs typeface="PMingLiU"/>
              </a:rPr>
              <a:t> </a:t>
            </a:r>
            <a:r>
              <a:rPr sz="1189" spc="129" dirty="0">
                <a:solidFill>
                  <a:srgbClr val="22373A"/>
                </a:solidFill>
                <a:latin typeface="PMingLiU"/>
                <a:cs typeface="PMingLiU"/>
              </a:rPr>
              <a:t>a</a:t>
            </a:r>
            <a:r>
              <a:rPr sz="1189" spc="337" dirty="0">
                <a:solidFill>
                  <a:srgbClr val="22373A"/>
                </a:solidFill>
                <a:latin typeface="PMingLiU"/>
                <a:cs typeface="PMingLiU"/>
              </a:rPr>
              <a:t> </a:t>
            </a:r>
            <a:r>
              <a:rPr sz="1189" spc="159" dirty="0">
                <a:solidFill>
                  <a:srgbClr val="22373A"/>
                </a:solidFill>
                <a:latin typeface="PMingLiU"/>
                <a:cs typeface="PMingLiU"/>
              </a:rPr>
              <a:t>b)</a:t>
            </a:r>
            <a:r>
              <a:rPr sz="1189" spc="337" dirty="0">
                <a:solidFill>
                  <a:srgbClr val="22373A"/>
                </a:solidFill>
                <a:latin typeface="PMingLiU"/>
                <a:cs typeface="PMingLiU"/>
              </a:rPr>
              <a:t> </a:t>
            </a:r>
            <a:r>
              <a:rPr sz="1189" spc="218" dirty="0">
                <a:solidFill>
                  <a:srgbClr val="22373A"/>
                </a:solidFill>
                <a:latin typeface="PMingLiU"/>
                <a:cs typeface="PMingLiU"/>
              </a:rPr>
              <a:t>b)))))</a:t>
            </a:r>
            <a:r>
              <a:rPr sz="1189" spc="337" dirty="0">
                <a:solidFill>
                  <a:srgbClr val="22373A"/>
                </a:solidFill>
                <a:latin typeface="PMingLiU"/>
                <a:cs typeface="PMingLiU"/>
              </a:rPr>
              <a:t> </a:t>
            </a:r>
            <a:r>
              <a:rPr sz="1189" spc="149" dirty="0">
                <a:solidFill>
                  <a:srgbClr val="22373A"/>
                </a:solidFill>
                <a:latin typeface="PMingLiU"/>
                <a:cs typeface="PMingLiU"/>
              </a:rPr>
              <a:t>(range</a:t>
            </a:r>
            <a:r>
              <a:rPr sz="1189" spc="337" dirty="0">
                <a:solidFill>
                  <a:srgbClr val="22373A"/>
                </a:solidFill>
                <a:latin typeface="PMingLiU"/>
                <a:cs typeface="PMingLiU"/>
              </a:rPr>
              <a:t> </a:t>
            </a:r>
            <a:r>
              <a:rPr sz="1189" spc="168" dirty="0">
                <a:solidFill>
                  <a:srgbClr val="22373A"/>
                </a:solidFill>
                <a:latin typeface="PMingLiU"/>
                <a:cs typeface="PMingLiU"/>
              </a:rPr>
              <a:t>(length</a:t>
            </a:r>
            <a:r>
              <a:rPr sz="1189" spc="337" dirty="0">
                <a:solidFill>
                  <a:srgbClr val="22373A"/>
                </a:solidFill>
                <a:latin typeface="PMingLiU"/>
                <a:cs typeface="PMingLiU"/>
              </a:rPr>
              <a:t> </a:t>
            </a:r>
            <a:r>
              <a:rPr sz="1189" spc="188" dirty="0">
                <a:solidFill>
                  <a:srgbClr val="22373A"/>
                </a:solidFill>
                <a:latin typeface="PMingLiU"/>
                <a:cs typeface="PMingLiU"/>
              </a:rPr>
              <a:t>x))))</a:t>
            </a:r>
            <a:endParaRPr sz="1189" dirty="0">
              <a:latin typeface="PMingLiU"/>
              <a:cs typeface="PMingLiU"/>
            </a:endParaRPr>
          </a:p>
        </p:txBody>
      </p:sp>
    </p:spTree>
    <p:extLst>
      <p:ext uri="{BB962C8B-B14F-4D97-AF65-F5344CB8AC3E}">
        <p14:creationId xmlns:p14="http://schemas.microsoft.com/office/powerpoint/2010/main" val="159242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1A93-48F9-4DAA-7316-3729CD85D558}"/>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3">
            <a:extLst>
              <a:ext uri="{FF2B5EF4-FFF2-40B4-BE49-F238E27FC236}">
                <a16:creationId xmlns:a16="http://schemas.microsoft.com/office/drawing/2014/main" id="{93F21E1A-A1DB-26AC-8D59-7E41CB1E9D3A}"/>
              </a:ext>
            </a:extLst>
          </p:cNvPr>
          <p:cNvPicPr>
            <a:picLocks noGrp="1"/>
          </p:cNvPicPr>
          <p:nvPr>
            <p:ph idx="1"/>
          </p:nvPr>
        </p:nvPicPr>
        <p:blipFill>
          <a:blip r:embed="rId2" cstate="print"/>
          <a:stretch>
            <a:fillRect/>
          </a:stretch>
        </p:blipFill>
        <p:spPr>
          <a:xfrm>
            <a:off x="838199" y="1690688"/>
            <a:ext cx="10779177" cy="3795712"/>
          </a:xfrm>
          <a:prstGeom prst="rect">
            <a:avLst/>
          </a:prstGeom>
        </p:spPr>
      </p:pic>
      <p:sp>
        <p:nvSpPr>
          <p:cNvPr id="3" name="object 5">
            <a:extLst>
              <a:ext uri="{FF2B5EF4-FFF2-40B4-BE49-F238E27FC236}">
                <a16:creationId xmlns:a16="http://schemas.microsoft.com/office/drawing/2014/main" id="{589D7063-62F8-CBCA-2771-F182D7EC8937}"/>
              </a:ext>
            </a:extLst>
          </p:cNvPr>
          <p:cNvSpPr txBox="1">
            <a:spLocks/>
          </p:cNvSpPr>
          <p:nvPr/>
        </p:nvSpPr>
        <p:spPr>
          <a:xfrm>
            <a:off x="838198" y="4764146"/>
            <a:ext cx="10515600" cy="887187"/>
          </a:xfrm>
          <a:prstGeom prst="rect">
            <a:avLst/>
          </a:prstGeom>
        </p:spPr>
        <p:txBody>
          <a:bodyPr vert="horz" wrap="square" lIns="0" tIns="25167"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503" marR="60402">
              <a:lnSpc>
                <a:spcPct val="118000"/>
              </a:lnSpc>
              <a:spcBef>
                <a:spcPts val="198"/>
              </a:spcBef>
            </a:pPr>
            <a:r>
              <a:rPr lang="en-US" sz="2400" spc="-69" dirty="0">
                <a:solidFill>
                  <a:srgbClr val="22373A"/>
                </a:solidFill>
                <a:cs typeface="Tahoma"/>
              </a:rPr>
              <a:t>Induced </a:t>
            </a:r>
            <a:r>
              <a:rPr lang="en-US" sz="2400" spc="-40" dirty="0">
                <a:solidFill>
                  <a:srgbClr val="22373A"/>
                </a:solidFill>
                <a:cs typeface="Tahoma"/>
              </a:rPr>
              <a:t>sort</a:t>
            </a:r>
            <a:r>
              <a:rPr lang="en-US" sz="2400" spc="-69" dirty="0">
                <a:solidFill>
                  <a:srgbClr val="22373A"/>
                </a:solidFill>
                <a:cs typeface="Tahoma"/>
              </a:rPr>
              <a:t> </a:t>
            </a:r>
            <a:r>
              <a:rPr lang="en-US" sz="2400" spc="-89" dirty="0">
                <a:solidFill>
                  <a:srgbClr val="22373A"/>
                </a:solidFill>
                <a:cs typeface="Tahoma"/>
              </a:rPr>
              <a:t>program</a:t>
            </a:r>
            <a:r>
              <a:rPr lang="en-US" sz="2400" spc="-59" dirty="0">
                <a:solidFill>
                  <a:srgbClr val="22373A"/>
                </a:solidFill>
                <a:cs typeface="Tahoma"/>
              </a:rPr>
              <a:t> found</a:t>
            </a:r>
            <a:r>
              <a:rPr lang="en-US" sz="2400" spc="-69" dirty="0">
                <a:solidFill>
                  <a:srgbClr val="22373A"/>
                </a:solidFill>
                <a:cs typeface="Tahoma"/>
              </a:rPr>
              <a:t> </a:t>
            </a:r>
            <a:r>
              <a:rPr lang="en-US" sz="2400" dirty="0">
                <a:solidFill>
                  <a:srgbClr val="22373A"/>
                </a:solidFill>
                <a:cs typeface="Tahoma"/>
              </a:rPr>
              <a:t>in</a:t>
            </a:r>
            <a:r>
              <a:rPr lang="en-US" sz="2400" spc="-79" dirty="0">
                <a:solidFill>
                  <a:srgbClr val="22373A"/>
                </a:solidFill>
                <a:cs typeface="Tahoma"/>
              </a:rPr>
              <a:t> </a:t>
            </a:r>
            <a:r>
              <a:rPr lang="en-US" sz="2400" i="1" spc="476" dirty="0">
                <a:solidFill>
                  <a:srgbClr val="22373A"/>
                </a:solidFill>
                <a:cs typeface="Arial"/>
              </a:rPr>
              <a:t>≤</a:t>
            </a:r>
            <a:r>
              <a:rPr lang="en-US" sz="2400" i="1" spc="-99" dirty="0">
                <a:solidFill>
                  <a:srgbClr val="22373A"/>
                </a:solidFill>
                <a:cs typeface="Arial"/>
              </a:rPr>
              <a:t> </a:t>
            </a:r>
            <a:r>
              <a:rPr lang="en-US" sz="2400" spc="-50" dirty="0">
                <a:solidFill>
                  <a:srgbClr val="22373A"/>
                </a:solidFill>
                <a:cs typeface="Tahoma"/>
              </a:rPr>
              <a:t>10min.</a:t>
            </a:r>
            <a:r>
              <a:rPr lang="en-US" sz="2400" spc="149" dirty="0">
                <a:solidFill>
                  <a:srgbClr val="22373A"/>
                </a:solidFill>
                <a:cs typeface="Tahoma"/>
              </a:rPr>
              <a:t> </a:t>
            </a:r>
          </a:p>
          <a:p>
            <a:pPr marL="75503" marR="60402">
              <a:lnSpc>
                <a:spcPct val="118000"/>
              </a:lnSpc>
              <a:spcBef>
                <a:spcPts val="198"/>
              </a:spcBef>
            </a:pPr>
            <a:r>
              <a:rPr lang="en-US" sz="2400" spc="-69" dirty="0">
                <a:solidFill>
                  <a:srgbClr val="22373A"/>
                </a:solidFill>
                <a:cs typeface="Tahoma"/>
              </a:rPr>
              <a:t>Brute-</a:t>
            </a:r>
            <a:r>
              <a:rPr lang="en-US" sz="2400" spc="-59" dirty="0">
                <a:solidFill>
                  <a:srgbClr val="22373A"/>
                </a:solidFill>
                <a:cs typeface="Tahoma"/>
              </a:rPr>
              <a:t>force</a:t>
            </a:r>
            <a:r>
              <a:rPr lang="en-US" sz="2400" spc="-69" dirty="0">
                <a:solidFill>
                  <a:srgbClr val="22373A"/>
                </a:solidFill>
                <a:cs typeface="Tahoma"/>
              </a:rPr>
              <a:t> </a:t>
            </a:r>
            <a:r>
              <a:rPr lang="en-US" sz="2400" spc="-99" dirty="0">
                <a:solidFill>
                  <a:srgbClr val="22373A"/>
                </a:solidFill>
                <a:cs typeface="Tahoma"/>
              </a:rPr>
              <a:t>search </a:t>
            </a:r>
            <a:r>
              <a:rPr lang="en-US" sz="2400" spc="-40" dirty="0">
                <a:solidFill>
                  <a:srgbClr val="22373A"/>
                </a:solidFill>
                <a:cs typeface="Tahoma"/>
              </a:rPr>
              <a:t>without</a:t>
            </a:r>
            <a:r>
              <a:rPr lang="en-US" sz="2400" spc="-79" dirty="0">
                <a:solidFill>
                  <a:srgbClr val="22373A"/>
                </a:solidFill>
                <a:cs typeface="Tahoma"/>
              </a:rPr>
              <a:t> </a:t>
            </a:r>
            <a:r>
              <a:rPr lang="en-US" sz="2400" spc="-99" dirty="0">
                <a:solidFill>
                  <a:srgbClr val="22373A"/>
                </a:solidFill>
                <a:cs typeface="Tahoma"/>
              </a:rPr>
              <a:t>learned</a:t>
            </a:r>
            <a:r>
              <a:rPr lang="en-US" sz="2400" spc="-59" dirty="0">
                <a:solidFill>
                  <a:srgbClr val="22373A"/>
                </a:solidFill>
                <a:cs typeface="Tahoma"/>
              </a:rPr>
              <a:t> library </a:t>
            </a:r>
            <a:r>
              <a:rPr lang="en-US" sz="2400" spc="-89" dirty="0">
                <a:solidFill>
                  <a:srgbClr val="22373A"/>
                </a:solidFill>
                <a:cs typeface="Tahoma"/>
              </a:rPr>
              <a:t>would</a:t>
            </a:r>
            <a:r>
              <a:rPr lang="en-US" sz="2400" spc="-69" dirty="0">
                <a:solidFill>
                  <a:srgbClr val="22373A"/>
                </a:solidFill>
                <a:cs typeface="Tahoma"/>
              </a:rPr>
              <a:t> </a:t>
            </a:r>
            <a:r>
              <a:rPr lang="en-US" sz="2400" spc="-50" dirty="0">
                <a:solidFill>
                  <a:srgbClr val="22373A"/>
                </a:solidFill>
                <a:cs typeface="Tahoma"/>
              </a:rPr>
              <a:t>take</a:t>
            </a:r>
            <a:r>
              <a:rPr lang="en-US" sz="2400" spc="-59" dirty="0">
                <a:solidFill>
                  <a:srgbClr val="22373A"/>
                </a:solidFill>
                <a:cs typeface="Tahoma"/>
              </a:rPr>
              <a:t> </a:t>
            </a:r>
            <a:r>
              <a:rPr lang="en-US" sz="2400" i="1" spc="476" dirty="0">
                <a:solidFill>
                  <a:srgbClr val="22373A"/>
                </a:solidFill>
                <a:cs typeface="Arial"/>
              </a:rPr>
              <a:t>≈</a:t>
            </a:r>
            <a:r>
              <a:rPr lang="en-US" sz="2400" i="1" spc="-99" dirty="0">
                <a:solidFill>
                  <a:srgbClr val="22373A"/>
                </a:solidFill>
                <a:cs typeface="Arial"/>
              </a:rPr>
              <a:t> </a:t>
            </a:r>
            <a:r>
              <a:rPr lang="en-US" sz="2400" spc="-20" dirty="0">
                <a:solidFill>
                  <a:srgbClr val="22373A"/>
                </a:solidFill>
                <a:cs typeface="Tahoma"/>
              </a:rPr>
              <a:t>10</a:t>
            </a:r>
            <a:r>
              <a:rPr lang="en-US" sz="2400" spc="-30" baseline="27777" dirty="0">
                <a:solidFill>
                  <a:srgbClr val="22373A"/>
                </a:solidFill>
                <a:cs typeface="Arial"/>
              </a:rPr>
              <a:t>73</a:t>
            </a:r>
            <a:r>
              <a:rPr lang="en-US" sz="2400" spc="386" baseline="27777" dirty="0">
                <a:solidFill>
                  <a:srgbClr val="22373A"/>
                </a:solidFill>
                <a:cs typeface="Arial"/>
              </a:rPr>
              <a:t> </a:t>
            </a:r>
            <a:r>
              <a:rPr lang="en-US" sz="2400" spc="-40" dirty="0">
                <a:solidFill>
                  <a:srgbClr val="22373A"/>
                </a:solidFill>
                <a:cs typeface="Tahoma"/>
              </a:rPr>
              <a:t>years</a:t>
            </a:r>
            <a:endParaRPr lang="en-US" sz="2400" dirty="0">
              <a:cs typeface="Tahoma"/>
            </a:endParaRPr>
          </a:p>
        </p:txBody>
      </p:sp>
    </p:spTree>
    <p:extLst>
      <p:ext uri="{BB962C8B-B14F-4D97-AF65-F5344CB8AC3E}">
        <p14:creationId xmlns:p14="http://schemas.microsoft.com/office/powerpoint/2010/main" val="161179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Vertical Scroll 15">
            <a:extLst>
              <a:ext uri="{FF2B5EF4-FFF2-40B4-BE49-F238E27FC236}">
                <a16:creationId xmlns:a16="http://schemas.microsoft.com/office/drawing/2014/main" id="{E4E1148B-42FD-0276-8C04-D4CA8F7B2E39}"/>
              </a:ext>
            </a:extLst>
          </p:cNvPr>
          <p:cNvSpPr/>
          <p:nvPr/>
        </p:nvSpPr>
        <p:spPr>
          <a:xfrm>
            <a:off x="9994180" y="2341376"/>
            <a:ext cx="1179636" cy="1304907"/>
          </a:xfrm>
          <a:prstGeom prst="verticalScroll">
            <a:avLst/>
          </a:prstGeom>
          <a:ln w="38100">
            <a:solidFill>
              <a:srgbClr val="1255C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255CD"/>
              </a:solidFill>
              <a:highlight>
                <a:srgbClr val="FFFF00"/>
              </a:highlight>
            </a:endParaRP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223162"/>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1826537"/>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1797962"/>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grpSp>
        <p:nvGrpSpPr>
          <p:cNvPr id="2" name="Google Shape;408;p44">
            <a:extLst>
              <a:ext uri="{FF2B5EF4-FFF2-40B4-BE49-F238E27FC236}">
                <a16:creationId xmlns:a16="http://schemas.microsoft.com/office/drawing/2014/main" id="{EFE5505A-6F76-C91A-DD66-01383AFFD35F}"/>
              </a:ext>
            </a:extLst>
          </p:cNvPr>
          <p:cNvGrpSpPr/>
          <p:nvPr/>
        </p:nvGrpSpPr>
        <p:grpSpPr>
          <a:xfrm>
            <a:off x="-80734" y="4067898"/>
            <a:ext cx="1171576" cy="1171576"/>
            <a:chOff x="1211533" y="1297600"/>
            <a:chExt cx="1615521" cy="1615521"/>
          </a:xfrm>
        </p:grpSpPr>
        <p:pic>
          <p:nvPicPr>
            <p:cNvPr id="3" name="Google Shape;409;p44">
              <a:extLst>
                <a:ext uri="{FF2B5EF4-FFF2-40B4-BE49-F238E27FC236}">
                  <a16:creationId xmlns:a16="http://schemas.microsoft.com/office/drawing/2014/main" id="{BA64870F-8B5B-2CF7-C68C-4D3E08A01A3C}"/>
                </a:ext>
              </a:extLst>
            </p:cNvPr>
            <p:cNvPicPr preferRelativeResize="0"/>
            <p:nvPr/>
          </p:nvPicPr>
          <p:blipFill>
            <a:blip r:embed="rId4">
              <a:alphaModFix/>
            </a:blip>
            <a:stretch>
              <a:fillRect/>
            </a:stretch>
          </p:blipFill>
          <p:spPr>
            <a:xfrm>
              <a:off x="1211533" y="1297600"/>
              <a:ext cx="1615521" cy="1615521"/>
            </a:xfrm>
            <a:prstGeom prst="rect">
              <a:avLst/>
            </a:prstGeom>
            <a:noFill/>
            <a:ln>
              <a:noFill/>
            </a:ln>
          </p:spPr>
        </p:pic>
        <p:pic>
          <p:nvPicPr>
            <p:cNvPr id="4" name="Google Shape;410;p44">
              <a:extLst>
                <a:ext uri="{FF2B5EF4-FFF2-40B4-BE49-F238E27FC236}">
                  <a16:creationId xmlns:a16="http://schemas.microsoft.com/office/drawing/2014/main" id="{B2DB390D-C22A-8B90-7B02-F47B817F9D06}"/>
                </a:ext>
              </a:extLst>
            </p:cNvPr>
            <p:cNvPicPr preferRelativeResize="0"/>
            <p:nvPr/>
          </p:nvPicPr>
          <p:blipFill>
            <a:blip r:embed="rId5">
              <a:alphaModFix/>
            </a:blip>
            <a:stretch>
              <a:fillRect/>
            </a:stretch>
          </p:blipFill>
          <p:spPr>
            <a:xfrm>
              <a:off x="1820576" y="1468991"/>
              <a:ext cx="687762" cy="687762"/>
            </a:xfrm>
            <a:prstGeom prst="rect">
              <a:avLst/>
            </a:prstGeom>
            <a:noFill/>
            <a:ln>
              <a:noFill/>
            </a:ln>
          </p:spPr>
        </p:pic>
      </p:grpSp>
      <p:sp>
        <p:nvSpPr>
          <p:cNvPr id="5" name="Cloud Callout 4">
            <a:extLst>
              <a:ext uri="{FF2B5EF4-FFF2-40B4-BE49-F238E27FC236}">
                <a16:creationId xmlns:a16="http://schemas.microsoft.com/office/drawing/2014/main" id="{526C3E2B-05EA-CCB9-A29C-D86E049189E1}"/>
              </a:ext>
            </a:extLst>
          </p:cNvPr>
          <p:cNvSpPr/>
          <p:nvPr/>
        </p:nvSpPr>
        <p:spPr>
          <a:xfrm>
            <a:off x="125504" y="2334486"/>
            <a:ext cx="2220388" cy="1487660"/>
          </a:xfrm>
          <a:prstGeom prst="cloudCallout">
            <a:avLst/>
          </a:prstGeom>
          <a:noFill/>
          <a:ln w="38100">
            <a:solidFill>
              <a:srgbClr val="125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55CD"/>
              </a:solidFill>
              <a:highlight>
                <a:srgbClr val="FFFF00"/>
              </a:highlight>
            </a:endParaRPr>
          </a:p>
        </p:txBody>
      </p:sp>
      <p:sp>
        <p:nvSpPr>
          <p:cNvPr id="6" name="Cloud 5">
            <a:extLst>
              <a:ext uri="{FF2B5EF4-FFF2-40B4-BE49-F238E27FC236}">
                <a16:creationId xmlns:a16="http://schemas.microsoft.com/office/drawing/2014/main" id="{E1E25793-BD3B-69CE-2F24-1C068AFB947A}"/>
              </a:ext>
            </a:extLst>
          </p:cNvPr>
          <p:cNvSpPr/>
          <p:nvPr/>
        </p:nvSpPr>
        <p:spPr>
          <a:xfrm>
            <a:off x="2790640" y="2625614"/>
            <a:ext cx="905403" cy="905403"/>
          </a:xfrm>
          <a:prstGeom prst="cloud">
            <a:avLst/>
          </a:prstGeom>
          <a:noFill/>
          <a:ln w="38100">
            <a:solidFill>
              <a:srgbClr val="125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55CD"/>
              </a:solidFill>
              <a:highlight>
                <a:srgbClr val="FFFF00"/>
              </a:highlight>
            </a:endParaRPr>
          </a:p>
        </p:txBody>
      </p:sp>
      <p:sp>
        <p:nvSpPr>
          <p:cNvPr id="10" name="Cloud 9">
            <a:extLst>
              <a:ext uri="{FF2B5EF4-FFF2-40B4-BE49-F238E27FC236}">
                <a16:creationId xmlns:a16="http://schemas.microsoft.com/office/drawing/2014/main" id="{5A243FBD-1995-3088-1A51-D8A7816D4F67}"/>
              </a:ext>
            </a:extLst>
          </p:cNvPr>
          <p:cNvSpPr/>
          <p:nvPr/>
        </p:nvSpPr>
        <p:spPr>
          <a:xfrm>
            <a:off x="4140791" y="2281007"/>
            <a:ext cx="1594618" cy="1594618"/>
          </a:xfrm>
          <a:prstGeom prst="cloud">
            <a:avLst/>
          </a:prstGeom>
          <a:noFill/>
          <a:ln w="38100">
            <a:solidFill>
              <a:srgbClr val="125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55CD"/>
              </a:solidFill>
              <a:highlight>
                <a:srgbClr val="FFFF00"/>
              </a:highlight>
            </a:endParaRPr>
          </a:p>
        </p:txBody>
      </p:sp>
      <p:sp>
        <p:nvSpPr>
          <p:cNvPr id="11" name="Cloud 10">
            <a:extLst>
              <a:ext uri="{FF2B5EF4-FFF2-40B4-BE49-F238E27FC236}">
                <a16:creationId xmlns:a16="http://schemas.microsoft.com/office/drawing/2014/main" id="{DEDE6197-FAB9-64D3-E5DA-4B9DA3E3784D}"/>
              </a:ext>
            </a:extLst>
          </p:cNvPr>
          <p:cNvSpPr/>
          <p:nvPr/>
        </p:nvSpPr>
        <p:spPr>
          <a:xfrm>
            <a:off x="6546850" y="2926896"/>
            <a:ext cx="302827" cy="302827"/>
          </a:xfrm>
          <a:prstGeom prst="cloud">
            <a:avLst/>
          </a:prstGeom>
          <a:noFill/>
          <a:ln w="38100">
            <a:solidFill>
              <a:srgbClr val="125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55CD"/>
              </a:solidFill>
              <a:highlight>
                <a:srgbClr val="FFFF00"/>
              </a:highlight>
            </a:endParaRPr>
          </a:p>
        </p:txBody>
      </p:sp>
      <p:pic>
        <p:nvPicPr>
          <p:cNvPr id="18" name="Graphic 17">
            <a:extLst>
              <a:ext uri="{FF2B5EF4-FFF2-40B4-BE49-F238E27FC236}">
                <a16:creationId xmlns:a16="http://schemas.microsoft.com/office/drawing/2014/main" id="{B0B881D6-8B37-016A-8CEA-E2CB9D9130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2876" y="2743907"/>
            <a:ext cx="668809" cy="668809"/>
          </a:xfrm>
          <a:prstGeom prst="rect">
            <a:avLst/>
          </a:prstGeom>
        </p:spPr>
      </p:pic>
      <p:pic>
        <p:nvPicPr>
          <p:cNvPr id="19" name="Graphic 18">
            <a:extLst>
              <a:ext uri="{FF2B5EF4-FFF2-40B4-BE49-F238E27FC236}">
                <a16:creationId xmlns:a16="http://schemas.microsoft.com/office/drawing/2014/main" id="{A56AA4AB-4E16-B06B-B2DF-E73FAC5D6D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9593" y="2743906"/>
            <a:ext cx="668809" cy="668809"/>
          </a:xfrm>
          <a:prstGeom prst="rect">
            <a:avLst/>
          </a:prstGeom>
        </p:spPr>
      </p:pic>
    </p:spTree>
    <p:extLst>
      <p:ext uri="{BB962C8B-B14F-4D97-AF65-F5344CB8AC3E}">
        <p14:creationId xmlns:p14="http://schemas.microsoft.com/office/powerpoint/2010/main" val="369004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1CFE49-1FD1-33D1-D9DD-01AACE83B060}"/>
              </a:ext>
            </a:extLst>
          </p:cNvPr>
          <p:cNvSpPr txBox="1"/>
          <p:nvPr/>
        </p:nvSpPr>
        <p:spPr>
          <a:xfrm>
            <a:off x="297502" y="1678520"/>
            <a:ext cx="2131578" cy="584775"/>
          </a:xfrm>
          <a:prstGeom prst="rect">
            <a:avLst/>
          </a:prstGeom>
          <a:noFill/>
        </p:spPr>
        <p:txBody>
          <a:bodyPr wrap="square" rtlCol="0">
            <a:spAutoFit/>
          </a:bodyPr>
          <a:lstStyle/>
          <a:p>
            <a:pPr algn="ctr"/>
            <a:r>
              <a:rPr lang="en-US" sz="1600" dirty="0"/>
              <a:t>Apparent Retrograde</a:t>
            </a:r>
            <a:br>
              <a:rPr lang="en-US" sz="1600" dirty="0"/>
            </a:br>
            <a:r>
              <a:rPr lang="en-US" sz="1600" dirty="0"/>
              <a:t>Planetary Motion</a:t>
            </a:r>
          </a:p>
        </p:txBody>
      </p:sp>
      <p:pic>
        <p:nvPicPr>
          <p:cNvPr id="10" name="Picture 9"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8A1608-9007-7FA2-CD55-DD9844230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1" r="10473"/>
          <a:stretch/>
        </p:blipFill>
        <p:spPr bwMode="auto">
          <a:xfrm>
            <a:off x="374387" y="235706"/>
            <a:ext cx="1977808" cy="144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D726743-DCEC-F382-6BE3-9D62EC106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15" y="4665436"/>
            <a:ext cx="2685108" cy="17936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36371F3-8FA4-19CA-D2A8-F2CA8CC0A3A6}"/>
              </a:ext>
            </a:extLst>
          </p:cNvPr>
          <p:cNvPicPr>
            <a:picLocks noChangeAspect="1"/>
          </p:cNvPicPr>
          <p:nvPr/>
        </p:nvPicPr>
        <p:blipFill>
          <a:blip r:embed="rId5"/>
          <a:stretch>
            <a:fillRect/>
          </a:stretch>
        </p:blipFill>
        <p:spPr>
          <a:xfrm>
            <a:off x="9550053" y="4979120"/>
            <a:ext cx="2255318" cy="1747441"/>
          </a:xfrm>
          <a:prstGeom prst="rect">
            <a:avLst/>
          </a:prstGeom>
        </p:spPr>
      </p:pic>
      <p:pic>
        <p:nvPicPr>
          <p:cNvPr id="18" name="Picture 4">
            <a:extLst>
              <a:ext uri="{FF2B5EF4-FFF2-40B4-BE49-F238E27FC236}">
                <a16:creationId xmlns:a16="http://schemas.microsoft.com/office/drawing/2014/main" id="{6EF22583-25EE-BE91-8646-941AF001E4AD}"/>
              </a:ext>
            </a:extLst>
          </p:cNvPr>
          <p:cNvPicPr>
            <a:picLocks noChangeAspect="1" noChangeArrowheads="1"/>
          </p:cNvPicPr>
          <p:nvPr/>
        </p:nvPicPr>
        <p:blipFill rotWithShape="1">
          <a:blip r:embed="rId6"/>
          <a:srcRect b="15862"/>
          <a:stretch/>
        </p:blipFill>
        <p:spPr bwMode="auto">
          <a:xfrm>
            <a:off x="4473907" y="-2711"/>
            <a:ext cx="3542634" cy="19736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5EF2E95F-2E44-2193-72C4-011A4EC8B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1368" y="810961"/>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F159DCC-4514-43F0-E996-18324348E2E5}"/>
              </a:ext>
            </a:extLst>
          </p:cNvPr>
          <p:cNvSpPr txBox="1"/>
          <p:nvPr/>
        </p:nvSpPr>
        <p:spPr>
          <a:xfrm>
            <a:off x="4473907" y="1801630"/>
            <a:ext cx="3542634" cy="338554"/>
          </a:xfrm>
          <a:prstGeom prst="rect">
            <a:avLst/>
          </a:prstGeom>
          <a:noFill/>
        </p:spPr>
        <p:txBody>
          <a:bodyPr wrap="square" rtlCol="0">
            <a:spAutoFit/>
          </a:bodyPr>
          <a:lstStyle/>
          <a:p>
            <a:pPr algn="ctr"/>
            <a:r>
              <a:rPr lang="en-US" sz="1600" dirty="0"/>
              <a:t>Rudolphine Tables</a:t>
            </a:r>
          </a:p>
        </p:txBody>
      </p:sp>
      <p:sp>
        <p:nvSpPr>
          <p:cNvPr id="21" name="TextBox 20">
            <a:extLst>
              <a:ext uri="{FF2B5EF4-FFF2-40B4-BE49-F238E27FC236}">
                <a16:creationId xmlns:a16="http://schemas.microsoft.com/office/drawing/2014/main" id="{BC289496-482E-9804-0348-3F8E6C526527}"/>
              </a:ext>
            </a:extLst>
          </p:cNvPr>
          <p:cNvSpPr txBox="1"/>
          <p:nvPr/>
        </p:nvSpPr>
        <p:spPr>
          <a:xfrm>
            <a:off x="9977111" y="1632353"/>
            <a:ext cx="2076854" cy="338554"/>
          </a:xfrm>
          <a:prstGeom prst="rect">
            <a:avLst/>
          </a:prstGeom>
          <a:noFill/>
        </p:spPr>
        <p:txBody>
          <a:bodyPr wrap="square" rtlCol="0">
            <a:spAutoFit/>
          </a:bodyPr>
          <a:lstStyle/>
          <a:p>
            <a:pPr algn="ctr"/>
            <a:r>
              <a:rPr lang="en-US" sz="1600" dirty="0"/>
              <a:t>Kepler’s Third Law</a:t>
            </a:r>
          </a:p>
        </p:txBody>
      </p:sp>
      <p:sp>
        <p:nvSpPr>
          <p:cNvPr id="22" name="TextBox 21">
            <a:extLst>
              <a:ext uri="{FF2B5EF4-FFF2-40B4-BE49-F238E27FC236}">
                <a16:creationId xmlns:a16="http://schemas.microsoft.com/office/drawing/2014/main" id="{919CF16E-B9F2-A420-52DC-54EA6804B3DD}"/>
              </a:ext>
            </a:extLst>
          </p:cNvPr>
          <p:cNvSpPr txBox="1"/>
          <p:nvPr/>
        </p:nvSpPr>
        <p:spPr>
          <a:xfrm>
            <a:off x="-144783" y="6459106"/>
            <a:ext cx="3141534" cy="338554"/>
          </a:xfrm>
          <a:prstGeom prst="rect">
            <a:avLst/>
          </a:prstGeom>
          <a:noFill/>
        </p:spPr>
        <p:txBody>
          <a:bodyPr wrap="square" rtlCol="0">
            <a:spAutoFit/>
          </a:bodyPr>
          <a:lstStyle/>
          <a:p>
            <a:pPr algn="ctr"/>
            <a:r>
              <a:rPr lang="en-US" sz="1600" dirty="0" err="1"/>
              <a:t>iNaturalist</a:t>
            </a:r>
            <a:r>
              <a:rPr lang="en-US" sz="1600" dirty="0"/>
              <a:t> Specie Identification</a:t>
            </a:r>
          </a:p>
        </p:txBody>
      </p:sp>
      <p:sp>
        <p:nvSpPr>
          <p:cNvPr id="23" name="Right Arrow 22">
            <a:extLst>
              <a:ext uri="{FF2B5EF4-FFF2-40B4-BE49-F238E27FC236}">
                <a16:creationId xmlns:a16="http://schemas.microsoft.com/office/drawing/2014/main" id="{DEF8139F-410B-F40C-0AA3-9C1ED96AD965}"/>
              </a:ext>
            </a:extLst>
          </p:cNvPr>
          <p:cNvSpPr/>
          <p:nvPr/>
        </p:nvSpPr>
        <p:spPr>
          <a:xfrm>
            <a:off x="2517170" y="567915"/>
            <a:ext cx="1874250" cy="780930"/>
          </a:xfrm>
          <a:prstGeom prst="rightArrow">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BFAFB055-3FD5-441E-2168-8BEC4B850221}"/>
              </a:ext>
            </a:extLst>
          </p:cNvPr>
          <p:cNvSpPr/>
          <p:nvPr/>
        </p:nvSpPr>
        <p:spPr>
          <a:xfrm>
            <a:off x="7901834" y="682146"/>
            <a:ext cx="1874250" cy="780930"/>
          </a:xfrm>
          <a:prstGeom prst="rightArrow">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6" name="Picture 25">
            <a:extLst>
              <a:ext uri="{FF2B5EF4-FFF2-40B4-BE49-F238E27FC236}">
                <a16:creationId xmlns:a16="http://schemas.microsoft.com/office/drawing/2014/main" id="{0724983E-AC72-093A-2874-292E21F8611A}"/>
              </a:ext>
            </a:extLst>
          </p:cNvPr>
          <p:cNvPicPr>
            <a:picLocks noChangeAspect="1"/>
          </p:cNvPicPr>
          <p:nvPr/>
        </p:nvPicPr>
        <p:blipFill>
          <a:blip r:embed="rId8"/>
          <a:stretch>
            <a:fillRect/>
          </a:stretch>
        </p:blipFill>
        <p:spPr>
          <a:xfrm>
            <a:off x="4120848" y="5107076"/>
            <a:ext cx="3950304" cy="1345708"/>
          </a:xfrm>
          <a:prstGeom prst="rect">
            <a:avLst/>
          </a:prstGeom>
        </p:spPr>
      </p:pic>
      <p:sp>
        <p:nvSpPr>
          <p:cNvPr id="27" name="TextBox 26">
            <a:extLst>
              <a:ext uri="{FF2B5EF4-FFF2-40B4-BE49-F238E27FC236}">
                <a16:creationId xmlns:a16="http://schemas.microsoft.com/office/drawing/2014/main" id="{2692E6AA-9D6B-472E-805B-2F1AF4DD09FC}"/>
              </a:ext>
            </a:extLst>
          </p:cNvPr>
          <p:cNvSpPr txBox="1"/>
          <p:nvPr/>
        </p:nvSpPr>
        <p:spPr>
          <a:xfrm>
            <a:off x="351585" y="4153107"/>
            <a:ext cx="2023409" cy="338554"/>
          </a:xfrm>
          <a:prstGeom prst="rect">
            <a:avLst/>
          </a:prstGeom>
          <a:noFill/>
        </p:spPr>
        <p:txBody>
          <a:bodyPr wrap="square" rtlCol="0">
            <a:spAutoFit/>
          </a:bodyPr>
          <a:lstStyle/>
          <a:p>
            <a:pPr algn="ctr"/>
            <a:r>
              <a:rPr lang="en-US" sz="1600" dirty="0"/>
              <a:t>Pioneer Anomaly</a:t>
            </a:r>
          </a:p>
        </p:txBody>
      </p:sp>
      <p:pic>
        <p:nvPicPr>
          <p:cNvPr id="1038" name="Picture 14" descr="The Pioneer Anomaly | Living Reviews in Relativity">
            <a:extLst>
              <a:ext uri="{FF2B5EF4-FFF2-40B4-BE49-F238E27FC236}">
                <a16:creationId xmlns:a16="http://schemas.microsoft.com/office/drawing/2014/main" id="{47408498-392C-4E39-5E1C-22078D381C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09590"/>
            <a:ext cx="3087537" cy="18660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nding the Source of the Pioneer Anomaly - IEEE Spectrum">
            <a:extLst>
              <a:ext uri="{FF2B5EF4-FFF2-40B4-BE49-F238E27FC236}">
                <a16:creationId xmlns:a16="http://schemas.microsoft.com/office/drawing/2014/main" id="{073801AB-7CB2-B205-121E-E576395C6E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6428" y="1970907"/>
            <a:ext cx="3087537" cy="26204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xplanation of the Pioneer 10 and 11 Acceleration Anomaly">
            <a:extLst>
              <a:ext uri="{FF2B5EF4-FFF2-40B4-BE49-F238E27FC236}">
                <a16:creationId xmlns:a16="http://schemas.microsoft.com/office/drawing/2014/main" id="{AFBEDAE0-A01E-E566-DF46-D841518BC8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4851" y="2263295"/>
            <a:ext cx="3272577" cy="25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49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dirty="0"/>
              <a:t>Anomaly:</a:t>
            </a:r>
            <a:r>
              <a:rPr lang="en-US" sz="1600" dirty="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156209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Tree>
    <p:extLst>
      <p:ext uri="{BB962C8B-B14F-4D97-AF65-F5344CB8AC3E}">
        <p14:creationId xmlns:p14="http://schemas.microsoft.com/office/powerpoint/2010/main" val="220609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401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47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Lifecycle of a Scientific Process</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dirty="0"/>
              <a:t>Analysis: </a:t>
            </a:r>
            <a:r>
              <a:rPr lang="en-US" sz="1600" dirty="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dirty="0"/>
              <a:t>Interpretation: </a:t>
            </a:r>
            <a:r>
              <a:rPr lang="en-US" sz="1600" dirty="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dirty="0"/>
              <a:t>Anomaly:</a:t>
            </a:r>
            <a:r>
              <a:rPr lang="en-US" sz="1600" dirty="0"/>
              <a:t> Apparent Retrograde Planetary Motion</a:t>
            </a:r>
            <a:br>
              <a:rPr lang="en-US" sz="1600" dirty="0"/>
            </a:br>
            <a:r>
              <a:rPr lang="en-US" sz="1600" b="1" dirty="0"/>
              <a:t>Theory:</a:t>
            </a:r>
            <a:r>
              <a:rPr lang="en-US" sz="1600" dirty="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dirty="0" err="1"/>
              <a:t>c.The</a:t>
            </a:r>
            <a:r>
              <a:rPr lang="en-US" i="1" dirty="0"/>
              <a:t> Astronomical Revolution: Copernicus- Kepler-Borelli</a:t>
            </a:r>
            <a:endParaRPr lang="en-US" dirty="0"/>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01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5048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21082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0796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2958592"/>
            <a:ext cx="8217410" cy="1077218"/>
          </a:xfrm>
          <a:prstGeom prst="rect">
            <a:avLst/>
          </a:prstGeom>
          <a:noFill/>
        </p:spPr>
        <p:txBody>
          <a:bodyPr wrap="square" rtlCol="0">
            <a:spAutoFit/>
          </a:bodyPr>
          <a:lstStyle/>
          <a:p>
            <a:pPr algn="ctr"/>
            <a:r>
              <a:rPr lang="en-US" sz="3200" b="1" dirty="0"/>
              <a:t>Goal</a:t>
            </a:r>
            <a:r>
              <a:rPr lang="en-US" sz="3200" dirty="0"/>
              <a:t>:  We want AI to achieve human level performance at </a:t>
            </a:r>
            <a:r>
              <a:rPr lang="en-US" sz="3200" i="1" dirty="0"/>
              <a:t>research in the natural sciences.</a:t>
            </a:r>
          </a:p>
        </p:txBody>
      </p:sp>
    </p:spTree>
    <p:extLst>
      <p:ext uri="{BB962C8B-B14F-4D97-AF65-F5344CB8AC3E}">
        <p14:creationId xmlns:p14="http://schemas.microsoft.com/office/powerpoint/2010/main" val="107302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b="1" dirty="0"/>
              <a:t>Scientific Discovery</a:t>
            </a:r>
          </a:p>
          <a:p>
            <a:pPr marL="514350" indent="-514350">
              <a:buFont typeface="+mj-lt"/>
              <a:buAutoNum type="arabicPeriod"/>
            </a:pPr>
            <a:r>
              <a:rPr lang="en-US" dirty="0"/>
              <a:t>Symbolic Regression</a:t>
            </a:r>
          </a:p>
          <a:p>
            <a:pPr marL="457200" lvl="1" indent="0">
              <a:buNone/>
            </a:pPr>
            <a:r>
              <a:rPr lang="en-US" dirty="0"/>
              <a:t>	Symbolic Regression with a Concept Library</a:t>
            </a:r>
            <a:br>
              <a:rPr lang="en-US" dirty="0"/>
            </a:br>
            <a:r>
              <a:rPr lang="en-US" dirty="0"/>
              <a:t>	(NeurIPS’24)</a:t>
            </a:r>
          </a:p>
          <a:p>
            <a:pPr marL="514350" indent="-514350">
              <a:buFont typeface="+mj-lt"/>
              <a:buAutoNum type="arabicPeriod"/>
            </a:pPr>
            <a:r>
              <a:rPr lang="en-US" dirty="0"/>
              <a:t>Visual Reasoning</a:t>
            </a:r>
          </a:p>
          <a:p>
            <a:pPr marL="457200" lvl="1" indent="0">
              <a:buNone/>
            </a:pPr>
            <a:r>
              <a:rPr lang="en-US" dirty="0"/>
              <a:t>	Self-Evolving Visual Concept Library using Vision-Language Critics</a:t>
            </a:r>
            <a:br>
              <a:rPr lang="en-US" dirty="0"/>
            </a:br>
            <a:r>
              <a:rPr lang="en-US" dirty="0"/>
              <a:t>	(CVPR’25)</a:t>
            </a:r>
          </a:p>
          <a:p>
            <a:pPr marL="514350" indent="-514350">
              <a:buFont typeface="+mj-lt"/>
              <a:buAutoNum type="arabicPeriod"/>
            </a:pPr>
            <a:r>
              <a:rPr lang="en-US" dirty="0"/>
              <a:t>Discussion</a:t>
            </a:r>
          </a:p>
        </p:txBody>
      </p:sp>
    </p:spTree>
    <p:extLst>
      <p:ext uri="{BB962C8B-B14F-4D97-AF65-F5344CB8AC3E}">
        <p14:creationId xmlns:p14="http://schemas.microsoft.com/office/powerpoint/2010/main" val="266696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5048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21082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0796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 name="Rectangle 1">
            <a:extLst>
              <a:ext uri="{FF2B5EF4-FFF2-40B4-BE49-F238E27FC236}">
                <a16:creationId xmlns:a16="http://schemas.microsoft.com/office/drawing/2014/main" id="{2CEEA2EE-9117-FC57-92A4-78417E99201C}"/>
              </a:ext>
            </a:extLst>
          </p:cNvPr>
          <p:cNvSpPr/>
          <p:nvPr/>
        </p:nvSpPr>
        <p:spPr>
          <a:xfrm>
            <a:off x="4273392" y="1653348"/>
            <a:ext cx="3041965" cy="1008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BFB62B-ABAA-82F9-C32D-74DD1D986ED9}"/>
              </a:ext>
            </a:extLst>
          </p:cNvPr>
          <p:cNvSpPr txBox="1"/>
          <p:nvPr/>
        </p:nvSpPr>
        <p:spPr>
          <a:xfrm>
            <a:off x="7169940" y="3334239"/>
            <a:ext cx="3140002" cy="523220"/>
          </a:xfrm>
          <a:prstGeom prst="rect">
            <a:avLst/>
          </a:prstGeom>
          <a:noFill/>
        </p:spPr>
        <p:txBody>
          <a:bodyPr wrap="square" rtlCol="0">
            <a:spAutoFit/>
          </a:bodyPr>
          <a:lstStyle/>
          <a:p>
            <a:pPr algn="ctr"/>
            <a:r>
              <a:rPr lang="en-US" sz="2800" dirty="0"/>
              <a:t>Kepler’s Third Law</a:t>
            </a:r>
          </a:p>
        </p:txBody>
      </p:sp>
      <p:pic>
        <p:nvPicPr>
          <p:cNvPr id="5" name="Picture 2">
            <a:extLst>
              <a:ext uri="{FF2B5EF4-FFF2-40B4-BE49-F238E27FC236}">
                <a16:creationId xmlns:a16="http://schemas.microsoft.com/office/drawing/2014/main" id="{7D3FA7A7-6C16-EE48-B535-54973203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757" y="3940864"/>
            <a:ext cx="2374368" cy="63059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1A19505-EBDA-B081-7139-DFF7F13C9830}"/>
              </a:ext>
            </a:extLst>
          </p:cNvPr>
          <p:cNvCxnSpPr>
            <a:cxnSpLocks/>
          </p:cNvCxnSpPr>
          <p:nvPr/>
        </p:nvCxnSpPr>
        <p:spPr>
          <a:xfrm>
            <a:off x="6095999" y="4185829"/>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FCF2E44-EB35-FBF8-05EF-B088E10D5709}"/>
              </a:ext>
            </a:extLst>
          </p:cNvPr>
          <p:cNvPicPr>
            <a:picLocks noChangeAspect="1" noChangeArrowheads="1"/>
          </p:cNvPicPr>
          <p:nvPr/>
        </p:nvPicPr>
        <p:blipFill rotWithShape="1">
          <a:blip r:embed="rId5"/>
          <a:srcRect b="15862"/>
          <a:stretch/>
        </p:blipFill>
        <p:spPr bwMode="auto">
          <a:xfrm>
            <a:off x="359303" y="2984260"/>
            <a:ext cx="5659197" cy="31527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374383A-9D3E-15F6-64AE-9F84ADE0D8A4}"/>
              </a:ext>
            </a:extLst>
          </p:cNvPr>
          <p:cNvPicPr>
            <a:picLocks noChangeAspect="1" noChangeArrowheads="1"/>
          </p:cNvPicPr>
          <p:nvPr/>
        </p:nvPicPr>
        <p:blipFill rotWithShape="1">
          <a:blip r:embed="rId5"/>
          <a:srcRect l="1626" t="85063" r="43763" b="4696"/>
          <a:stretch/>
        </p:blipFill>
        <p:spPr bwMode="auto">
          <a:xfrm>
            <a:off x="2112412" y="2826801"/>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33D9430-92AD-080A-6BD2-0DEC5324C6EE}"/>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Tree>
    <p:extLst>
      <p:ext uri="{BB962C8B-B14F-4D97-AF65-F5344CB8AC3E}">
        <p14:creationId xmlns:p14="http://schemas.microsoft.com/office/powerpoint/2010/main" val="80545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5048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21082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0796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 name="Rectangle 1">
            <a:extLst>
              <a:ext uri="{FF2B5EF4-FFF2-40B4-BE49-F238E27FC236}">
                <a16:creationId xmlns:a16="http://schemas.microsoft.com/office/drawing/2014/main" id="{2CEEA2EE-9117-FC57-92A4-78417E99201C}"/>
              </a:ext>
            </a:extLst>
          </p:cNvPr>
          <p:cNvSpPr/>
          <p:nvPr/>
        </p:nvSpPr>
        <p:spPr>
          <a:xfrm>
            <a:off x="4273392" y="1653348"/>
            <a:ext cx="3041965" cy="1008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1A19505-EBDA-B081-7139-DFF7F13C9830}"/>
              </a:ext>
            </a:extLst>
          </p:cNvPr>
          <p:cNvCxnSpPr>
            <a:cxnSpLocks/>
          </p:cNvCxnSpPr>
          <p:nvPr/>
        </p:nvCxnSpPr>
        <p:spPr>
          <a:xfrm>
            <a:off x="5791519" y="4178589"/>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3D9430-92AD-080A-6BD2-0DEC5324C6EE}"/>
              </a:ext>
            </a:extLst>
          </p:cNvPr>
          <p:cNvSpPr txBox="1"/>
          <p:nvPr/>
        </p:nvSpPr>
        <p:spPr>
          <a:xfrm>
            <a:off x="6010540" y="6492875"/>
            <a:ext cx="6096000" cy="369332"/>
          </a:xfrm>
          <a:prstGeom prst="rect">
            <a:avLst/>
          </a:prstGeom>
          <a:noFill/>
        </p:spPr>
        <p:txBody>
          <a:bodyPr wrap="square">
            <a:spAutoFit/>
          </a:bodyPr>
          <a:lstStyle/>
          <a:p>
            <a:pPr algn="r"/>
            <a:r>
              <a:rPr lang="en-US" i="1" dirty="0"/>
              <a:t>c. The Star Formation Law in Galactic Disks, </a:t>
            </a:r>
            <a:r>
              <a:rPr lang="en-US" i="1" dirty="0" err="1"/>
              <a:t>Kennicutt</a:t>
            </a:r>
            <a:r>
              <a:rPr lang="en-US" i="1" dirty="0"/>
              <a:t> (1989)</a:t>
            </a:r>
            <a:endParaRPr lang="en-US" dirty="0"/>
          </a:p>
        </p:txBody>
      </p:sp>
      <p:pic>
        <p:nvPicPr>
          <p:cNvPr id="3074" name="Picture 2" descr="Photography &amp; Vintage Film Cameras: VLA">
            <a:extLst>
              <a:ext uri="{FF2B5EF4-FFF2-40B4-BE49-F238E27FC236}">
                <a16:creationId xmlns:a16="http://schemas.microsoft.com/office/drawing/2014/main" id="{56BEB0DD-F1C9-6159-586A-CF0CF03582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91" r="28832"/>
          <a:stretch/>
        </p:blipFill>
        <p:spPr bwMode="auto">
          <a:xfrm>
            <a:off x="63157" y="2770793"/>
            <a:ext cx="2653290" cy="333315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1B40CAE6-831B-BA1B-486B-287800922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719" y="2770793"/>
            <a:ext cx="2653290" cy="3437976"/>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3E494D44-C344-301C-5ABE-BBED6A49D3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68"/>
          <a:stretch/>
        </p:blipFill>
        <p:spPr bwMode="auto">
          <a:xfrm>
            <a:off x="7076209" y="3882775"/>
            <a:ext cx="4292698" cy="7671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5631579-0490-E512-1DE2-65C4A1F429DE}"/>
              </a:ext>
            </a:extLst>
          </p:cNvPr>
          <p:cNvSpPr txBox="1"/>
          <p:nvPr/>
        </p:nvSpPr>
        <p:spPr>
          <a:xfrm>
            <a:off x="7076209" y="3144907"/>
            <a:ext cx="3854815" cy="523220"/>
          </a:xfrm>
          <a:prstGeom prst="rect">
            <a:avLst/>
          </a:prstGeom>
          <a:noFill/>
        </p:spPr>
        <p:txBody>
          <a:bodyPr wrap="square" rtlCol="0">
            <a:spAutoFit/>
          </a:bodyPr>
          <a:lstStyle/>
          <a:p>
            <a:pPr algn="ctr"/>
            <a:r>
              <a:rPr lang="en-US" sz="2800" dirty="0" err="1"/>
              <a:t>Kennicutt</a:t>
            </a:r>
            <a:r>
              <a:rPr lang="en-US" sz="2800" dirty="0"/>
              <a:t>–Schmidt law</a:t>
            </a:r>
          </a:p>
        </p:txBody>
      </p:sp>
    </p:spTree>
    <p:extLst>
      <p:ext uri="{BB962C8B-B14F-4D97-AF65-F5344CB8AC3E}">
        <p14:creationId xmlns:p14="http://schemas.microsoft.com/office/powerpoint/2010/main" val="1083885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cremental volume">
            <a:extLst>
              <a:ext uri="{FF2B5EF4-FFF2-40B4-BE49-F238E27FC236}">
                <a16:creationId xmlns:a16="http://schemas.microsoft.com/office/drawing/2014/main" id="{0E801EB9-6989-AB45-D38B-81B61D0C9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706" y="1986466"/>
            <a:ext cx="5458475" cy="426027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FE1CEF4-AEDD-4335-56E5-923D13BCB3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46" b="21576"/>
          <a:stretch/>
        </p:blipFill>
        <p:spPr bwMode="auto">
          <a:xfrm>
            <a:off x="488586" y="1922316"/>
            <a:ext cx="5822157" cy="4388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E7A485-B16F-FFD8-4283-3810CB5A4CD4}"/>
              </a:ext>
            </a:extLst>
          </p:cNvPr>
          <p:cNvSpPr txBox="1"/>
          <p:nvPr/>
        </p:nvSpPr>
        <p:spPr>
          <a:xfrm>
            <a:off x="6082146" y="6488668"/>
            <a:ext cx="6109854" cy="369332"/>
          </a:xfrm>
          <a:prstGeom prst="rect">
            <a:avLst/>
          </a:prstGeom>
          <a:noFill/>
        </p:spPr>
        <p:txBody>
          <a:bodyPr wrap="square">
            <a:spAutoFit/>
          </a:bodyPr>
          <a:lstStyle/>
          <a:p>
            <a:pPr algn="r"/>
            <a:r>
              <a:rPr lang="en-US" i="1" dirty="0"/>
              <a:t>c. https://www.sdss4.org/dr17/</a:t>
            </a:r>
            <a:r>
              <a:rPr lang="en-US" i="1" dirty="0" err="1"/>
              <a:t>data_access</a:t>
            </a:r>
            <a:r>
              <a:rPr lang="en-US" i="1" dirty="0"/>
              <a:t>/volume/</a:t>
            </a:r>
          </a:p>
        </p:txBody>
      </p:sp>
      <p:sp>
        <p:nvSpPr>
          <p:cNvPr id="5" name="Title 4">
            <a:extLst>
              <a:ext uri="{FF2B5EF4-FFF2-40B4-BE49-F238E27FC236}">
                <a16:creationId xmlns:a16="http://schemas.microsoft.com/office/drawing/2014/main" id="{B1B265E9-66FF-215A-7EE2-89CD25D4DA94}"/>
              </a:ext>
            </a:extLst>
          </p:cNvPr>
          <p:cNvSpPr>
            <a:spLocks noGrp="1"/>
          </p:cNvSpPr>
          <p:nvPr>
            <p:ph type="title"/>
          </p:nvPr>
        </p:nvSpPr>
        <p:spPr/>
        <p:txBody>
          <a:bodyPr/>
          <a:lstStyle/>
          <a:p>
            <a:r>
              <a:rPr lang="en-US" dirty="0"/>
              <a:t>Manual Symbolic Regression cannot scale.</a:t>
            </a:r>
          </a:p>
        </p:txBody>
      </p:sp>
    </p:spTree>
    <p:extLst>
      <p:ext uri="{BB962C8B-B14F-4D97-AF65-F5344CB8AC3E}">
        <p14:creationId xmlns:p14="http://schemas.microsoft.com/office/powerpoint/2010/main" val="128353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Symbolic Regression’s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t="9136" r="17241"/>
          <a:stretch/>
        </p:blipFill>
        <p:spPr>
          <a:xfrm>
            <a:off x="144036" y="1320874"/>
            <a:ext cx="3628493" cy="5125453"/>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62036" y="1143129"/>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976486" y="1320874"/>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105186"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301558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096733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Sketch of </a:t>
            </a:r>
            <a:r>
              <a:rPr lang="en-US" err="1"/>
              <a:t>PySR’s</a:t>
            </a:r>
            <a:r>
              <a:rPr lang="en-US"/>
              <a:t> Exploration Space</a:t>
            </a:r>
          </a:p>
        </p:txBody>
      </p:sp>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a:t>Goal</a:t>
            </a:r>
            <a:r>
              <a:rPr lang="en-US" sz="3200"/>
              <a:t>: How can we increase exploration in relevant parts of the search space?</a:t>
            </a:r>
          </a:p>
        </p:txBody>
      </p:sp>
    </p:spTree>
    <p:extLst>
      <p:ext uri="{BB962C8B-B14F-4D97-AF65-F5344CB8AC3E}">
        <p14:creationId xmlns:p14="http://schemas.microsoft.com/office/powerpoint/2010/main" val="329366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B614-B800-100B-9666-EA2B07C3E546}"/>
              </a:ext>
            </a:extLst>
          </p:cNvPr>
          <p:cNvSpPr>
            <a:spLocks noGrp="1"/>
          </p:cNvSpPr>
          <p:nvPr>
            <p:ph type="title"/>
          </p:nvPr>
        </p:nvSpPr>
        <p:spPr/>
        <p:txBody>
          <a:bodyPr/>
          <a:lstStyle/>
          <a:p>
            <a:r>
              <a:rPr lang="en-US" dirty="0"/>
              <a:t>Issue 2: Specifying Inductive bias</a:t>
            </a:r>
          </a:p>
        </p:txBody>
      </p:sp>
      <p:pic>
        <p:nvPicPr>
          <p:cNvPr id="6" name="Google Shape;390;p43">
            <a:extLst>
              <a:ext uri="{FF2B5EF4-FFF2-40B4-BE49-F238E27FC236}">
                <a16:creationId xmlns:a16="http://schemas.microsoft.com/office/drawing/2014/main" id="{42E41731-74B2-D6CC-9F52-447966C23AAF}"/>
              </a:ext>
            </a:extLst>
          </p:cNvPr>
          <p:cNvPicPr preferRelativeResize="0"/>
          <p:nvPr/>
        </p:nvPicPr>
        <p:blipFill rotWithShape="1">
          <a:blip r:embed="rId2">
            <a:alphaModFix/>
          </a:blip>
          <a:srcRect l="51631" b="45773"/>
          <a:stretch/>
        </p:blipFill>
        <p:spPr>
          <a:xfrm>
            <a:off x="4187780" y="1518311"/>
            <a:ext cx="3759372" cy="2209546"/>
          </a:xfrm>
          <a:prstGeom prst="rect">
            <a:avLst/>
          </a:prstGeom>
          <a:noFill/>
          <a:ln>
            <a:noFill/>
          </a:ln>
        </p:spPr>
      </p:pic>
      <p:pic>
        <p:nvPicPr>
          <p:cNvPr id="7" name="Google Shape;391;p43">
            <a:extLst>
              <a:ext uri="{FF2B5EF4-FFF2-40B4-BE49-F238E27FC236}">
                <a16:creationId xmlns:a16="http://schemas.microsoft.com/office/drawing/2014/main" id="{4F069EB2-9F0A-5A02-3D18-7D3B462F480B}"/>
              </a:ext>
            </a:extLst>
          </p:cNvPr>
          <p:cNvPicPr preferRelativeResize="0"/>
          <p:nvPr/>
        </p:nvPicPr>
        <p:blipFill rotWithShape="1">
          <a:blip r:embed="rId3">
            <a:alphaModFix/>
          </a:blip>
          <a:srcRect/>
          <a:stretch/>
        </p:blipFill>
        <p:spPr>
          <a:xfrm>
            <a:off x="8089027" y="2046373"/>
            <a:ext cx="3116985" cy="1153421"/>
          </a:xfrm>
          <a:prstGeom prst="rect">
            <a:avLst/>
          </a:prstGeom>
          <a:noFill/>
          <a:ln>
            <a:noFill/>
          </a:ln>
        </p:spPr>
      </p:pic>
      <p:pic>
        <p:nvPicPr>
          <p:cNvPr id="8" name="Google Shape;392;p43">
            <a:extLst>
              <a:ext uri="{FF2B5EF4-FFF2-40B4-BE49-F238E27FC236}">
                <a16:creationId xmlns:a16="http://schemas.microsoft.com/office/drawing/2014/main" id="{4999E8B5-036B-9705-9F45-3EFC2E136E35}"/>
              </a:ext>
            </a:extLst>
          </p:cNvPr>
          <p:cNvPicPr preferRelativeResize="0"/>
          <p:nvPr/>
        </p:nvPicPr>
        <p:blipFill rotWithShape="1">
          <a:blip r:embed="rId4">
            <a:alphaModFix/>
          </a:blip>
          <a:srcRect/>
          <a:stretch/>
        </p:blipFill>
        <p:spPr>
          <a:xfrm>
            <a:off x="255675" y="1803675"/>
            <a:ext cx="3703474" cy="1638825"/>
          </a:xfrm>
          <a:prstGeom prst="rect">
            <a:avLst/>
          </a:prstGeom>
          <a:noFill/>
          <a:ln>
            <a:noFill/>
          </a:ln>
        </p:spPr>
      </p:pic>
    </p:spTree>
    <p:extLst>
      <p:ext uri="{BB962C8B-B14F-4D97-AF65-F5344CB8AC3E}">
        <p14:creationId xmlns:p14="http://schemas.microsoft.com/office/powerpoint/2010/main" val="172349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4"/>
          <p:cNvSpPr txBox="1">
            <a:spLocks noGrp="1"/>
          </p:cNvSpPr>
          <p:nvPr>
            <p:ph type="title"/>
          </p:nvPr>
        </p:nvSpPr>
        <p:spPr>
          <a:xfrm>
            <a:off x="222422" y="41860"/>
            <a:ext cx="11747156" cy="121329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Gill Sans"/>
              <a:buNone/>
            </a:pPr>
            <a:r>
              <a:rPr lang="en-US" dirty="0" err="1"/>
              <a:t>LaSR</a:t>
            </a:r>
            <a:r>
              <a:rPr lang="en-US" dirty="0"/>
              <a:t>: Flexible and Scalable Symbolic Regression</a:t>
            </a:r>
            <a:endParaRPr dirty="0"/>
          </a:p>
        </p:txBody>
      </p:sp>
      <p:pic>
        <p:nvPicPr>
          <p:cNvPr id="399" name="Google Shape;399;p44"/>
          <p:cNvPicPr preferRelativeResize="0"/>
          <p:nvPr/>
        </p:nvPicPr>
        <p:blipFill rotWithShape="1">
          <a:blip r:embed="rId3">
            <a:alphaModFix/>
          </a:blip>
          <a:srcRect/>
          <a:stretch/>
        </p:blipFill>
        <p:spPr>
          <a:xfrm>
            <a:off x="8089027" y="2046373"/>
            <a:ext cx="3116985" cy="1153421"/>
          </a:xfrm>
          <a:prstGeom prst="rect">
            <a:avLst/>
          </a:prstGeom>
          <a:noFill/>
          <a:ln>
            <a:noFill/>
          </a:ln>
        </p:spPr>
      </p:pic>
      <p:pic>
        <p:nvPicPr>
          <p:cNvPr id="400" name="Google Shape;400;p44"/>
          <p:cNvPicPr preferRelativeResize="0"/>
          <p:nvPr/>
        </p:nvPicPr>
        <p:blipFill rotWithShape="1">
          <a:blip r:embed="rId4">
            <a:alphaModFix/>
          </a:blip>
          <a:srcRect/>
          <a:stretch/>
        </p:blipFill>
        <p:spPr>
          <a:xfrm>
            <a:off x="255675" y="1803675"/>
            <a:ext cx="3703474" cy="1638825"/>
          </a:xfrm>
          <a:prstGeom prst="rect">
            <a:avLst/>
          </a:prstGeom>
          <a:noFill/>
          <a:ln>
            <a:noFill/>
          </a:ln>
        </p:spPr>
      </p:pic>
      <p:sp>
        <p:nvSpPr>
          <p:cNvPr id="401" name="Google Shape;401;p44"/>
          <p:cNvSpPr txBox="1"/>
          <p:nvPr/>
        </p:nvSpPr>
        <p:spPr>
          <a:xfrm>
            <a:off x="3108614" y="5561248"/>
            <a:ext cx="59421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i="1">
                <a:solidFill>
                  <a:srgbClr val="757070"/>
                </a:solidFill>
                <a:latin typeface="Gill Sans"/>
                <a:ea typeface="Gill Sans"/>
                <a:cs typeface="Gill Sans"/>
                <a:sym typeface="Gill Sans"/>
              </a:rPr>
              <a:t>“</a:t>
            </a:r>
            <a:r>
              <a:rPr lang="en-US" sz="2100" i="1" u="none" strike="noStrike">
                <a:solidFill>
                  <a:srgbClr val="757070"/>
                </a:solidFill>
                <a:latin typeface="Gill Sans"/>
                <a:ea typeface="Gill Sans"/>
                <a:cs typeface="Gill Sans"/>
                <a:sym typeface="Gill Sans"/>
              </a:rPr>
              <a:t>Wave strain diminishes as distance increases”</a:t>
            </a:r>
            <a:endParaRPr sz="1100">
              <a:latin typeface="Gill Sans"/>
              <a:ea typeface="Gill Sans"/>
              <a:cs typeface="Gill Sans"/>
              <a:sym typeface="Gill Sans"/>
            </a:endParaRPr>
          </a:p>
          <a:p>
            <a:pPr marL="0" marR="0" lvl="0" indent="0" algn="ctr" rtl="0">
              <a:spcBef>
                <a:spcPts val="0"/>
              </a:spcBef>
              <a:spcAft>
                <a:spcPts val="0"/>
              </a:spcAft>
              <a:buNone/>
            </a:pPr>
            <a:r>
              <a:rPr lang="en-US" sz="2100" i="1" u="none" strike="noStrike">
                <a:solidFill>
                  <a:srgbClr val="757070"/>
                </a:solidFill>
                <a:latin typeface="Gill Sans"/>
                <a:ea typeface="Gill Sans"/>
                <a:cs typeface="Gill Sans"/>
                <a:sym typeface="Gill Sans"/>
              </a:rPr>
              <a:t>“Wave strain has extraordinarily small magnitude”</a:t>
            </a:r>
            <a:endParaRPr sz="2100">
              <a:solidFill>
                <a:srgbClr val="757070"/>
              </a:solidFill>
              <a:latin typeface="Gill Sans"/>
              <a:ea typeface="Gill Sans"/>
              <a:cs typeface="Gill Sans"/>
              <a:sym typeface="Gill Sans"/>
            </a:endParaRPr>
          </a:p>
        </p:txBody>
      </p:sp>
      <p:sp>
        <p:nvSpPr>
          <p:cNvPr id="402" name="Google Shape;402;p44"/>
          <p:cNvSpPr txBox="1"/>
          <p:nvPr/>
        </p:nvSpPr>
        <p:spPr>
          <a:xfrm>
            <a:off x="9976416" y="6492875"/>
            <a:ext cx="2215583"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i="1" dirty="0">
                <a:solidFill>
                  <a:schemeClr val="dk1"/>
                </a:solidFill>
                <a:latin typeface="Gill Sans"/>
                <a:ea typeface="Gill Sans"/>
                <a:cs typeface="Gill Sans"/>
                <a:sym typeface="Gill Sans"/>
              </a:rPr>
              <a:t>Visuals: Jennifer J. Sun</a:t>
            </a:r>
            <a:endParaRPr sz="1800" dirty="0">
              <a:solidFill>
                <a:schemeClr val="dk1"/>
              </a:solidFill>
              <a:latin typeface="Gill Sans"/>
              <a:ea typeface="Gill Sans"/>
              <a:cs typeface="Gill Sans"/>
              <a:sym typeface="Gill Sans"/>
            </a:endParaRPr>
          </a:p>
        </p:txBody>
      </p:sp>
      <p:cxnSp>
        <p:nvCxnSpPr>
          <p:cNvPr id="403" name="Google Shape;403;p44"/>
          <p:cNvCxnSpPr>
            <a:endCxn id="404" idx="1"/>
          </p:cNvCxnSpPr>
          <p:nvPr/>
        </p:nvCxnSpPr>
        <p:spPr>
          <a:xfrm>
            <a:off x="4185914" y="2631089"/>
            <a:ext cx="904500" cy="0"/>
          </a:xfrm>
          <a:prstGeom prst="straightConnector1">
            <a:avLst/>
          </a:prstGeom>
          <a:noFill/>
          <a:ln w="28575" cap="flat" cmpd="sng">
            <a:solidFill>
              <a:srgbClr val="000000"/>
            </a:solidFill>
            <a:prstDash val="solid"/>
            <a:round/>
            <a:headEnd type="none" w="med" len="med"/>
            <a:tailEnd type="triangle" w="med" len="med"/>
          </a:ln>
        </p:spPr>
      </p:cxnSp>
      <p:cxnSp>
        <p:nvCxnSpPr>
          <p:cNvPr id="405" name="Google Shape;405;p44"/>
          <p:cNvCxnSpPr>
            <a:stCxn id="404" idx="3"/>
          </p:cNvCxnSpPr>
          <p:nvPr/>
        </p:nvCxnSpPr>
        <p:spPr>
          <a:xfrm>
            <a:off x="7068914" y="2631089"/>
            <a:ext cx="904500" cy="0"/>
          </a:xfrm>
          <a:prstGeom prst="straightConnector1">
            <a:avLst/>
          </a:prstGeom>
          <a:noFill/>
          <a:ln w="28575" cap="flat" cmpd="sng">
            <a:solidFill>
              <a:srgbClr val="000000"/>
            </a:solidFill>
            <a:prstDash val="solid"/>
            <a:round/>
            <a:headEnd type="none" w="med" len="med"/>
            <a:tailEnd type="triangle" w="med" len="med"/>
          </a:ln>
        </p:spPr>
      </p:cxnSp>
      <p:sp>
        <p:nvSpPr>
          <p:cNvPr id="406" name="Google Shape;406;p44"/>
          <p:cNvSpPr/>
          <p:nvPr/>
        </p:nvSpPr>
        <p:spPr>
          <a:xfrm rot="-5400000">
            <a:off x="5317750" y="4092526"/>
            <a:ext cx="1673700" cy="990300"/>
          </a:xfrm>
          <a:prstGeom prst="rightArrow">
            <a:avLst>
              <a:gd name="adj1" fmla="val 50000"/>
              <a:gd name="adj2" fmla="val 50000"/>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p:nvPr/>
        </p:nvSpPr>
        <p:spPr>
          <a:xfrm>
            <a:off x="4185914" y="4503863"/>
            <a:ext cx="1934112"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latin typeface="Roboto"/>
                <a:ea typeface="Roboto"/>
                <a:cs typeface="Roboto"/>
                <a:sym typeface="Roboto"/>
              </a:rPr>
              <a:t>Accelerate</a:t>
            </a:r>
            <a:endParaRPr sz="2200" dirty="0">
              <a:latin typeface="Roboto"/>
              <a:ea typeface="Roboto"/>
              <a:cs typeface="Roboto"/>
              <a:sym typeface="Roboto"/>
            </a:endParaRPr>
          </a:p>
        </p:txBody>
      </p:sp>
      <p:grpSp>
        <p:nvGrpSpPr>
          <p:cNvPr id="408" name="Google Shape;408;p44"/>
          <p:cNvGrpSpPr/>
          <p:nvPr/>
        </p:nvGrpSpPr>
        <p:grpSpPr>
          <a:xfrm>
            <a:off x="6251542" y="4307734"/>
            <a:ext cx="1171576" cy="1171576"/>
            <a:chOff x="1211533" y="1297600"/>
            <a:chExt cx="1615521" cy="1615521"/>
          </a:xfrm>
        </p:grpSpPr>
        <p:pic>
          <p:nvPicPr>
            <p:cNvPr id="409" name="Google Shape;409;p44"/>
            <p:cNvPicPr preferRelativeResize="0"/>
            <p:nvPr/>
          </p:nvPicPr>
          <p:blipFill>
            <a:blip r:embed="rId5">
              <a:alphaModFix/>
            </a:blip>
            <a:stretch>
              <a:fillRect/>
            </a:stretch>
          </p:blipFill>
          <p:spPr>
            <a:xfrm>
              <a:off x="1211533" y="1297600"/>
              <a:ext cx="1615521" cy="1615521"/>
            </a:xfrm>
            <a:prstGeom prst="rect">
              <a:avLst/>
            </a:prstGeom>
            <a:noFill/>
            <a:ln>
              <a:noFill/>
            </a:ln>
          </p:spPr>
        </p:pic>
        <p:pic>
          <p:nvPicPr>
            <p:cNvPr id="410" name="Google Shape;410;p44"/>
            <p:cNvPicPr preferRelativeResize="0"/>
            <p:nvPr/>
          </p:nvPicPr>
          <p:blipFill>
            <a:blip r:embed="rId6">
              <a:alphaModFix/>
            </a:blip>
            <a:stretch>
              <a:fillRect/>
            </a:stretch>
          </p:blipFill>
          <p:spPr>
            <a:xfrm>
              <a:off x="1820576" y="1468991"/>
              <a:ext cx="687762" cy="687762"/>
            </a:xfrm>
            <a:prstGeom prst="rect">
              <a:avLst/>
            </a:prstGeom>
            <a:noFill/>
            <a:ln>
              <a:noFill/>
            </a:ln>
          </p:spPr>
        </p:pic>
      </p:grpSp>
      <p:sp>
        <p:nvSpPr>
          <p:cNvPr id="404" name="Google Shape;404;p44"/>
          <p:cNvSpPr/>
          <p:nvPr/>
        </p:nvSpPr>
        <p:spPr>
          <a:xfrm>
            <a:off x="5090414" y="1562939"/>
            <a:ext cx="1978500" cy="2136300"/>
          </a:xfrm>
          <a:prstGeom prst="rect">
            <a:avLst/>
          </a:prstGeom>
          <a:solidFill>
            <a:srgbClr val="FFF2CC"/>
          </a:solid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b="1" dirty="0" err="1">
                <a:latin typeface="Roboto"/>
                <a:ea typeface="Roboto"/>
                <a:cs typeface="Roboto"/>
                <a:sym typeface="Roboto"/>
              </a:rPr>
              <a:t>LaSR</a:t>
            </a:r>
            <a:br>
              <a:rPr lang="en-US" sz="2200" dirty="0">
                <a:latin typeface="Roboto"/>
                <a:ea typeface="Roboto"/>
                <a:cs typeface="Roboto"/>
                <a:sym typeface="Roboto"/>
              </a:rPr>
            </a:br>
            <a:br>
              <a:rPr lang="en-US" sz="2200" dirty="0">
                <a:latin typeface="Roboto"/>
                <a:ea typeface="Roboto"/>
                <a:cs typeface="Roboto"/>
                <a:sym typeface="Roboto"/>
              </a:rPr>
            </a:br>
            <a:br>
              <a:rPr lang="en-US" sz="2200" dirty="0">
                <a:latin typeface="Roboto"/>
                <a:ea typeface="Roboto"/>
                <a:cs typeface="Roboto"/>
                <a:sym typeface="Roboto"/>
              </a:rPr>
            </a:br>
            <a:endParaRPr sz="2200" dirty="0">
              <a:latin typeface="Roboto"/>
              <a:ea typeface="Roboto"/>
              <a:cs typeface="Roboto"/>
              <a:sym typeface="Roboto"/>
            </a:endParaRPr>
          </a:p>
          <a:p>
            <a:pPr marL="0" lvl="0" indent="0" algn="ctr" rtl="0">
              <a:spcBef>
                <a:spcPts val="0"/>
              </a:spcBef>
              <a:spcAft>
                <a:spcPts val="0"/>
              </a:spcAft>
              <a:buNone/>
            </a:pPr>
            <a:endParaRPr dirty="0">
              <a:latin typeface="Roboto"/>
              <a:ea typeface="Roboto"/>
              <a:cs typeface="Roboto"/>
              <a:sym typeface="Roboto"/>
            </a:endParaRPr>
          </a:p>
          <a:p>
            <a:pPr marL="0" lvl="0" indent="0" algn="ctr" rtl="0">
              <a:spcBef>
                <a:spcPts val="0"/>
              </a:spcBef>
              <a:spcAft>
                <a:spcPts val="0"/>
              </a:spcAft>
              <a:buNone/>
            </a:pPr>
            <a:endParaRPr dirty="0">
              <a:latin typeface="Roboto"/>
              <a:ea typeface="Roboto"/>
              <a:cs typeface="Roboto"/>
              <a:sym typeface="Roboto"/>
            </a:endParaRPr>
          </a:p>
        </p:txBody>
      </p:sp>
      <p:pic>
        <p:nvPicPr>
          <p:cNvPr id="411" name="Google Shape;411;p44"/>
          <p:cNvPicPr preferRelativeResize="0"/>
          <p:nvPr/>
        </p:nvPicPr>
        <p:blipFill>
          <a:blip r:embed="rId7">
            <a:alphaModFix/>
          </a:blip>
          <a:stretch>
            <a:fillRect/>
          </a:stretch>
        </p:blipFill>
        <p:spPr>
          <a:xfrm>
            <a:off x="5519213" y="2478953"/>
            <a:ext cx="583005" cy="786312"/>
          </a:xfrm>
          <a:prstGeom prst="rect">
            <a:avLst/>
          </a:prstGeom>
          <a:noFill/>
          <a:ln>
            <a:noFill/>
          </a:ln>
        </p:spPr>
      </p:pic>
      <p:pic>
        <p:nvPicPr>
          <p:cNvPr id="412" name="Google Shape;412;p44"/>
          <p:cNvPicPr preferRelativeResize="0"/>
          <p:nvPr/>
        </p:nvPicPr>
        <p:blipFill>
          <a:blip r:embed="rId8">
            <a:alphaModFix/>
          </a:blip>
          <a:stretch>
            <a:fillRect/>
          </a:stretch>
        </p:blipFill>
        <p:spPr>
          <a:xfrm>
            <a:off x="5849825" y="2376967"/>
            <a:ext cx="990300" cy="990300"/>
          </a:xfrm>
          <a:prstGeom prst="rect">
            <a:avLst/>
          </a:prstGeom>
          <a:noFill/>
          <a:ln>
            <a:noFill/>
          </a:ln>
        </p:spPr>
      </p:pic>
      <p:sp>
        <p:nvSpPr>
          <p:cNvPr id="413" name="Google Shape;413;p44"/>
          <p:cNvSpPr/>
          <p:nvPr/>
        </p:nvSpPr>
        <p:spPr>
          <a:xfrm>
            <a:off x="2941200" y="5540984"/>
            <a:ext cx="6309600" cy="1040100"/>
          </a:xfrm>
          <a:prstGeom prst="roundRect">
            <a:avLst>
              <a:gd name="adj" fmla="val 16667"/>
            </a:avLst>
          </a:prstGeom>
          <a:noFill/>
          <a:ln w="28575"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414" name="Google Shape;414;p44"/>
          <p:cNvSpPr/>
          <p:nvPr/>
        </p:nvSpPr>
        <p:spPr>
          <a:xfrm>
            <a:off x="3666817" y="6300161"/>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Gill Sans"/>
              <a:buNone/>
            </a:pPr>
            <a:r>
              <a:rPr lang="en-US" b="1" i="0" u="none" strike="noStrike" cap="none" dirty="0">
                <a:solidFill>
                  <a:srgbClr val="000000"/>
                </a:solidFill>
                <a:latin typeface="Gill Sans"/>
                <a:ea typeface="Gill Sans"/>
                <a:cs typeface="Gill Sans"/>
                <a:sym typeface="Gill Sans"/>
              </a:rPr>
              <a:t>Concepts (by Physicist or LLM)</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6566-8683-36C2-DA4A-0573A4A7F389}"/>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8D4E7E2C-D6B6-5151-DC48-18A608616321}"/>
              </a:ext>
            </a:extLst>
          </p:cNvPr>
          <p:cNvPicPr/>
          <p:nvPr/>
        </p:nvPicPr>
        <p:blipFill>
          <a:blip r:embed="rId3" cstate="print"/>
          <a:stretch>
            <a:fillRect/>
          </a:stretch>
        </p:blipFill>
        <p:spPr>
          <a:xfrm>
            <a:off x="2533338" y="1571420"/>
            <a:ext cx="1125938" cy="4473520"/>
          </a:xfrm>
          <a:prstGeom prst="rect">
            <a:avLst/>
          </a:prstGeom>
        </p:spPr>
      </p:pic>
      <p:pic>
        <p:nvPicPr>
          <p:cNvPr id="5" name="object 5">
            <a:extLst>
              <a:ext uri="{FF2B5EF4-FFF2-40B4-BE49-F238E27FC236}">
                <a16:creationId xmlns:a16="http://schemas.microsoft.com/office/drawing/2014/main" id="{61F7620C-FB78-69AA-73D9-3F6A07D3CABB}"/>
              </a:ext>
            </a:extLst>
          </p:cNvPr>
          <p:cNvPicPr/>
          <p:nvPr/>
        </p:nvPicPr>
        <p:blipFill>
          <a:blip r:embed="rId4" cstate="print"/>
          <a:stretch>
            <a:fillRect/>
          </a:stretch>
        </p:blipFill>
        <p:spPr>
          <a:xfrm>
            <a:off x="4444419" y="1571420"/>
            <a:ext cx="3527400" cy="4473520"/>
          </a:xfrm>
          <a:prstGeom prst="rect">
            <a:avLst/>
          </a:prstGeom>
        </p:spPr>
      </p:pic>
      <p:sp>
        <p:nvSpPr>
          <p:cNvPr id="6" name="object 6">
            <a:extLst>
              <a:ext uri="{FF2B5EF4-FFF2-40B4-BE49-F238E27FC236}">
                <a16:creationId xmlns:a16="http://schemas.microsoft.com/office/drawing/2014/main" id="{426DD9CC-F018-9BC3-7B1B-9B72AED32DFA}"/>
              </a:ext>
            </a:extLst>
          </p:cNvPr>
          <p:cNvSpPr txBox="1"/>
          <p:nvPr/>
        </p:nvSpPr>
        <p:spPr>
          <a:xfrm>
            <a:off x="933203" y="6168516"/>
            <a:ext cx="8211983" cy="238315"/>
          </a:xfrm>
          <a:prstGeom prst="rect">
            <a:avLst/>
          </a:prstGeom>
        </p:spPr>
        <p:txBody>
          <a:bodyPr vert="horz" wrap="square" lIns="0" tIns="22650" rIns="0" bIns="0" rtlCol="0">
            <a:spAutoFit/>
          </a:bodyPr>
          <a:lstStyle/>
          <a:p>
            <a:pPr marL="25168">
              <a:spcBef>
                <a:spcPts val="178"/>
              </a:spcBef>
            </a:pPr>
            <a:r>
              <a:rPr sz="1400" dirty="0">
                <a:solidFill>
                  <a:srgbClr val="22373A"/>
                </a:solidFill>
                <a:cs typeface="Tahoma"/>
              </a:rPr>
              <a:t>Ellis,</a:t>
            </a:r>
            <a:r>
              <a:rPr sz="1400" spc="-59" dirty="0">
                <a:solidFill>
                  <a:srgbClr val="22373A"/>
                </a:solidFill>
                <a:cs typeface="Tahoma"/>
              </a:rPr>
              <a:t> Morales, </a:t>
            </a:r>
            <a:r>
              <a:rPr sz="1400" spc="-79" dirty="0">
                <a:solidFill>
                  <a:srgbClr val="22373A"/>
                </a:solidFill>
                <a:cs typeface="Tahoma"/>
              </a:rPr>
              <a:t>Sable-Meyer,</a:t>
            </a:r>
            <a:r>
              <a:rPr sz="1400" spc="-59" dirty="0">
                <a:solidFill>
                  <a:srgbClr val="22373A"/>
                </a:solidFill>
                <a:cs typeface="Tahoma"/>
              </a:rPr>
              <a:t> </a:t>
            </a:r>
            <a:r>
              <a:rPr sz="1400" spc="-79" dirty="0">
                <a:solidFill>
                  <a:srgbClr val="22373A"/>
                </a:solidFill>
                <a:cs typeface="Tahoma"/>
              </a:rPr>
              <a:t>Solar-</a:t>
            </a:r>
            <a:r>
              <a:rPr sz="1400" spc="-69" dirty="0">
                <a:solidFill>
                  <a:srgbClr val="22373A"/>
                </a:solidFill>
                <a:cs typeface="Tahoma"/>
              </a:rPr>
              <a:t>Lezama,</a:t>
            </a:r>
            <a:r>
              <a:rPr sz="1400" spc="-50" dirty="0">
                <a:solidFill>
                  <a:srgbClr val="22373A"/>
                </a:solidFill>
                <a:cs typeface="Tahoma"/>
              </a:rPr>
              <a:t> </a:t>
            </a:r>
            <a:r>
              <a:rPr sz="1400" spc="-89" dirty="0">
                <a:solidFill>
                  <a:srgbClr val="22373A"/>
                </a:solidFill>
                <a:cs typeface="Tahoma"/>
              </a:rPr>
              <a:t>Tenenbaum.</a:t>
            </a:r>
            <a:r>
              <a:rPr sz="1400" spc="159" dirty="0">
                <a:solidFill>
                  <a:srgbClr val="22373A"/>
                </a:solidFill>
                <a:cs typeface="Tahoma"/>
              </a:rPr>
              <a:t> </a:t>
            </a:r>
            <a:r>
              <a:rPr sz="1400" spc="-20" dirty="0">
                <a:solidFill>
                  <a:srgbClr val="22373A"/>
                </a:solidFill>
                <a:cs typeface="Tahoma"/>
              </a:rPr>
              <a:t>NeurIPS</a:t>
            </a:r>
            <a:r>
              <a:rPr sz="1400" spc="-59" dirty="0">
                <a:solidFill>
                  <a:srgbClr val="22373A"/>
                </a:solidFill>
                <a:cs typeface="Tahoma"/>
              </a:rPr>
              <a:t> </a:t>
            </a:r>
            <a:r>
              <a:rPr sz="1400" spc="-20" dirty="0">
                <a:solidFill>
                  <a:srgbClr val="22373A"/>
                </a:solidFill>
                <a:cs typeface="Tahoma"/>
              </a:rPr>
              <a:t>2018.</a:t>
            </a:r>
            <a:endParaRPr sz="1400" dirty="0">
              <a:cs typeface="Tahoma"/>
            </a:endParaRPr>
          </a:p>
        </p:txBody>
      </p:sp>
      <p:sp>
        <p:nvSpPr>
          <p:cNvPr id="7" name="object 7">
            <a:extLst>
              <a:ext uri="{FF2B5EF4-FFF2-40B4-BE49-F238E27FC236}">
                <a16:creationId xmlns:a16="http://schemas.microsoft.com/office/drawing/2014/main" id="{2DE15A10-2B3B-2CE4-7DA8-72FAD5F66162}"/>
              </a:ext>
            </a:extLst>
          </p:cNvPr>
          <p:cNvSpPr txBox="1"/>
          <p:nvPr/>
        </p:nvSpPr>
        <p:spPr>
          <a:xfrm>
            <a:off x="933203" y="6396989"/>
            <a:ext cx="6372277" cy="264047"/>
          </a:xfrm>
          <a:prstGeom prst="rect">
            <a:avLst/>
          </a:prstGeom>
        </p:spPr>
        <p:txBody>
          <a:bodyPr vert="horz" wrap="square" lIns="0" tIns="0" rIns="0" bIns="0" rtlCol="0">
            <a:spAutoFit/>
          </a:bodyPr>
          <a:lstStyle/>
          <a:p>
            <a:pPr marL="25168">
              <a:lnSpc>
                <a:spcPts val="2279"/>
              </a:lnSpc>
            </a:pPr>
            <a:r>
              <a:rPr sz="1400" dirty="0">
                <a:solidFill>
                  <a:srgbClr val="22373A"/>
                </a:solidFill>
                <a:cs typeface="Tahoma"/>
              </a:rPr>
              <a:t>Ellis,</a:t>
            </a:r>
            <a:r>
              <a:rPr sz="1400" spc="-89" dirty="0">
                <a:solidFill>
                  <a:srgbClr val="22373A"/>
                </a:solidFill>
                <a:cs typeface="Tahoma"/>
              </a:rPr>
              <a:t> </a:t>
            </a:r>
            <a:r>
              <a:rPr sz="1400" spc="-59" dirty="0">
                <a:solidFill>
                  <a:srgbClr val="22373A"/>
                </a:solidFill>
                <a:cs typeface="Tahoma"/>
              </a:rPr>
              <a:t>Wong,</a:t>
            </a:r>
            <a:r>
              <a:rPr sz="1400" spc="-79" dirty="0">
                <a:solidFill>
                  <a:srgbClr val="22373A"/>
                </a:solidFill>
                <a:cs typeface="Tahoma"/>
              </a:rPr>
              <a:t> </a:t>
            </a:r>
            <a:r>
              <a:rPr sz="1400" spc="-50" dirty="0">
                <a:solidFill>
                  <a:srgbClr val="22373A"/>
                </a:solidFill>
                <a:cs typeface="Tahoma"/>
              </a:rPr>
              <a:t>Nye,</a:t>
            </a:r>
            <a:r>
              <a:rPr sz="1400" spc="-69" dirty="0">
                <a:solidFill>
                  <a:srgbClr val="22373A"/>
                </a:solidFill>
                <a:cs typeface="Tahoma"/>
              </a:rPr>
              <a:t> </a:t>
            </a:r>
            <a:r>
              <a:rPr sz="1400" spc="-40" dirty="0">
                <a:solidFill>
                  <a:srgbClr val="22373A"/>
                </a:solidFill>
                <a:cs typeface="Tahoma"/>
              </a:rPr>
              <a:t>...,</a:t>
            </a:r>
            <a:r>
              <a:rPr sz="1400" spc="-79" dirty="0">
                <a:solidFill>
                  <a:srgbClr val="22373A"/>
                </a:solidFill>
                <a:cs typeface="Tahoma"/>
              </a:rPr>
              <a:t> Solar-</a:t>
            </a:r>
            <a:r>
              <a:rPr sz="1400" spc="-69" dirty="0">
                <a:solidFill>
                  <a:srgbClr val="22373A"/>
                </a:solidFill>
                <a:cs typeface="Tahoma"/>
              </a:rPr>
              <a:t>Lezama, </a:t>
            </a:r>
            <a:r>
              <a:rPr sz="1400" spc="-89" dirty="0">
                <a:solidFill>
                  <a:srgbClr val="22373A"/>
                </a:solidFill>
                <a:cs typeface="Tahoma"/>
              </a:rPr>
              <a:t>Tenenbaum.</a:t>
            </a:r>
            <a:r>
              <a:rPr sz="1400" spc="129" dirty="0">
                <a:solidFill>
                  <a:srgbClr val="22373A"/>
                </a:solidFill>
                <a:cs typeface="Tahoma"/>
              </a:rPr>
              <a:t> </a:t>
            </a:r>
            <a:r>
              <a:rPr sz="1400" spc="-20" dirty="0">
                <a:solidFill>
                  <a:srgbClr val="22373A"/>
                </a:solidFill>
                <a:cs typeface="Tahoma"/>
              </a:rPr>
              <a:t>2020.</a:t>
            </a:r>
            <a:endParaRPr sz="1400" dirty="0">
              <a:cs typeface="Tahoma"/>
            </a:endParaRPr>
          </a:p>
        </p:txBody>
      </p:sp>
    </p:spTree>
    <p:extLst>
      <p:ext uri="{BB962C8B-B14F-4D97-AF65-F5344CB8AC3E}">
        <p14:creationId xmlns:p14="http://schemas.microsoft.com/office/powerpoint/2010/main" val="10345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
        <p:nvSpPr>
          <p:cNvPr id="7" name="TextBox 6">
            <a:extLst>
              <a:ext uri="{FF2B5EF4-FFF2-40B4-BE49-F238E27FC236}">
                <a16:creationId xmlns:a16="http://schemas.microsoft.com/office/drawing/2014/main" id="{41271321-23DE-A1DE-B341-E555C5C60467}"/>
              </a:ext>
            </a:extLst>
          </p:cNvPr>
          <p:cNvSpPr txBox="1"/>
          <p:nvPr/>
        </p:nvSpPr>
        <p:spPr>
          <a:xfrm>
            <a:off x="6096000" y="6493324"/>
            <a:ext cx="6096000" cy="369332"/>
          </a:xfrm>
          <a:prstGeom prst="rect">
            <a:avLst/>
          </a:prstGeom>
          <a:noFill/>
        </p:spPr>
        <p:txBody>
          <a:bodyPr wrap="square">
            <a:spAutoFit/>
          </a:bodyPr>
          <a:lstStyle/>
          <a:p>
            <a:pPr algn="r"/>
            <a:r>
              <a:rPr lang="en-US" sz="1800" b="1" dirty="0">
                <a:hlinkClick r:id="rId6"/>
              </a:rPr>
              <a:t>https://trishullab.github.io/lasr-web</a:t>
            </a:r>
            <a:endParaRPr lang="en-US" sz="1800" b="1" dirty="0"/>
          </a:p>
        </p:txBody>
      </p:sp>
    </p:spTree>
    <p:extLst>
      <p:ext uri="{BB962C8B-B14F-4D97-AF65-F5344CB8AC3E}">
        <p14:creationId xmlns:p14="http://schemas.microsoft.com/office/powerpoint/2010/main" val="1772504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What is a Concept?</a:t>
            </a:r>
            <a:br>
              <a:rPr lang="en-US"/>
            </a:br>
            <a:r>
              <a:rPr lang="en-US" sz="3600"/>
              <a:t>Desiderata 1:  Symbolic Abstraction</a:t>
            </a:r>
            <a:endParaRPr lang="en-US"/>
          </a:p>
        </p:txBody>
      </p:sp>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a:t>What is a Concept?</a:t>
            </a:r>
            <a:br>
              <a:rPr lang="en-US"/>
            </a:br>
            <a:r>
              <a:rPr lang="en-US" sz="3600"/>
              <a:t>Desiderata II : Symbolic Guidance</a:t>
            </a:r>
            <a:endParaRPr lang="en-US"/>
          </a:p>
        </p:txBody>
      </p:sp>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56318"/>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43743"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69703"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34335"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dirty="0">
                <a:latin typeface="Open Sans"/>
                <a:ea typeface="Open Sans"/>
                <a:cs typeface="Open Sans"/>
                <a:sym typeface="Open Sans"/>
              </a:rPr>
              <a:t>Symbolic Initialize</a:t>
            </a:r>
            <a:endParaRPr sz="1100" i="1" dirty="0">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3153906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Tree>
    <p:extLst>
      <p:ext uri="{BB962C8B-B14F-4D97-AF65-F5344CB8AC3E}">
        <p14:creationId xmlns:p14="http://schemas.microsoft.com/office/powerpoint/2010/main" val="41208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solidFill>
              <a:srgbClr val="FFC000"/>
            </a:solidFill>
            <a:ln w="38100" cap="flat" cmpd="sng">
              <a:solidFill>
                <a:srgbClr val="FFC000"/>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solidFill>
              <a:srgbClr val="FFC000"/>
            </a:solidFill>
            <a:ln w="38100" cap="flat" cmpd="sng">
              <a:solidFill>
                <a:srgbClr val="FFC000"/>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solidFill>
              <a:srgbClr val="FFC000"/>
            </a:solidFill>
            <a:ln w="38100" cap="flat" cmpd="sng">
              <a:solidFill>
                <a:srgbClr val="FFC000"/>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C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Open Sans"/>
                  <a:ea typeface="Open Sans"/>
                  <a:cs typeface="Open Sans"/>
                  <a:sym typeface="Open Sans"/>
                </a:rPr>
                <a:t>Concept Library</a:t>
              </a:r>
              <a:endParaRPr sz="1200" b="1" dirty="0">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Tree>
    <p:extLst>
      <p:ext uri="{BB962C8B-B14F-4D97-AF65-F5344CB8AC3E}">
        <p14:creationId xmlns:p14="http://schemas.microsoft.com/office/powerpoint/2010/main" val="3852421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385CA2E4-30A3-2AF3-F0E7-D5263C4AEE67}"/>
              </a:ext>
            </a:extLst>
          </p:cNvPr>
          <p:cNvSpPr txBox="1"/>
          <p:nvPr/>
        </p:nvSpPr>
        <p:spPr>
          <a:xfrm>
            <a:off x="562432" y="2018473"/>
            <a:ext cx="5290530" cy="3970318"/>
          </a:xfrm>
          <a:prstGeom prst="rect">
            <a:avLst/>
          </a:prstGeom>
          <a:solidFill>
            <a:schemeClr val="bg1"/>
          </a:solidFill>
          <a:ln w="19050">
            <a:solidFill>
              <a:schemeClr val="tx1"/>
            </a:solidFill>
          </a:ln>
        </p:spPr>
        <p:txBody>
          <a:bodyPr wrap="square">
            <a:spAutoFit/>
          </a:bodyPr>
          <a:lstStyle/>
          <a:p>
            <a:r>
              <a:rPr lang="en-US" b="0">
                <a:solidFill>
                  <a:srgbClr val="AF00DB"/>
                </a:solidFill>
                <a:effectLst/>
                <a:latin typeface="Menlo" panose="020B0609030804020204" pitchFamily="49" charset="0"/>
              </a:rPr>
              <a:t>import</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random</a:t>
            </a:r>
            <a:endParaRPr lang="en-US" b="0">
              <a:solidFill>
                <a:srgbClr val="000000"/>
              </a:solidFill>
              <a:effectLst/>
              <a:latin typeface="Menlo" panose="020B0609030804020204" pitchFamily="49" charset="0"/>
            </a:endParaRPr>
          </a:p>
          <a:p>
            <a:endParaRPr lang="en-US">
              <a:solidFill>
                <a:srgbClr val="000000"/>
              </a:solidFill>
              <a:latin typeface="Menlo" panose="020B0609030804020204" pitchFamily="49" charset="0"/>
            </a:endParaRPr>
          </a:p>
          <a:p>
            <a:r>
              <a:rPr lang="en-US" b="0">
                <a:solidFill>
                  <a:srgbClr val="0000FF"/>
                </a:solidFill>
                <a:effectLst/>
                <a:latin typeface="Menlo" panose="020B0609030804020204" pitchFamily="49" charset="0"/>
              </a:rPr>
              <a:t>def</a:t>
            </a:r>
            <a:r>
              <a:rPr lang="en-US" b="0">
                <a:solidFill>
                  <a:srgbClr val="000000"/>
                </a:solidFill>
                <a:effectLst/>
                <a:latin typeface="Menlo" panose="020B0609030804020204" pitchFamily="49" charset="0"/>
              </a:rPr>
              <a:t> </a:t>
            </a:r>
            <a:r>
              <a:rPr lang="en-US" b="0">
                <a:solidFill>
                  <a:srgbClr val="795E26"/>
                </a:solidFill>
                <a:effectLst/>
                <a:latin typeface="Menlo" panose="020B0609030804020204" pitchFamily="49" charset="0"/>
              </a:rPr>
              <a:t>crossover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expr1</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expr2</a:t>
            </a:r>
            <a:r>
              <a:rPr lang="en-US" b="0">
                <a:solidFill>
                  <a:srgbClr val="000000"/>
                </a:solidFill>
                <a:effectLst/>
                <a:latin typeface="Menlo" panose="020B0609030804020204" pitchFamily="49" charset="0"/>
              </a:rPr>
              <a: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 -&gt; </a:t>
            </a:r>
            <a:r>
              <a:rPr lang="en-US" b="0" err="1">
                <a:solidFill>
                  <a:srgbClr val="267F99"/>
                </a:solidFill>
                <a:effectLst/>
                <a:latin typeface="Menlo" panose="020B0609030804020204" pitchFamily="49" charset="0"/>
              </a:rPr>
              <a:t>SymTree</a:t>
            </a:r>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expr1 to remove</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Randomly choose a node in expr2 which will be added to eq1</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8000"/>
                </a:solidFill>
                <a:effectLst/>
                <a:latin typeface="Menlo" panose="020B0609030804020204" pitchFamily="49" charset="0"/>
              </a:rPr>
              <a:t># Return new tree</a:t>
            </a:r>
            <a:endParaRPr lang="en-US" b="0">
              <a:solidFill>
                <a:srgbClr val="000000"/>
              </a:solidFill>
              <a:effectLst/>
              <a:latin typeface="Menlo" panose="020B0609030804020204" pitchFamily="49" charset="0"/>
            </a:endParaRPr>
          </a:p>
          <a:p>
            <a:r>
              <a:rPr lang="en-US" b="0" err="1">
                <a:solidFill>
                  <a:srgbClr val="001080"/>
                </a:solidFill>
                <a:effectLst/>
                <a:latin typeface="Menlo" panose="020B0609030804020204" pitchFamily="49" charset="0"/>
              </a:rPr>
              <a:t>new_expr</a:t>
            </a:r>
            <a:r>
              <a:rPr lang="en-US" b="0">
                <a:solidFill>
                  <a:srgbClr val="000000"/>
                </a:solidFill>
                <a:effectLst/>
                <a:latin typeface="Menlo" panose="020B0609030804020204" pitchFamily="49" charset="0"/>
              </a:rPr>
              <a:t> = ...</a:t>
            </a:r>
          </a:p>
          <a:p>
            <a:r>
              <a:rPr lang="en-US" b="0">
                <a:solidFill>
                  <a:srgbClr val="AF00DB"/>
                </a:solidFill>
                <a:effectLst/>
                <a:latin typeface="Menlo" panose="020B0609030804020204" pitchFamily="49" charset="0"/>
              </a:rPr>
              <a:t>return</a:t>
            </a:r>
            <a:r>
              <a:rPr lang="en-US" b="0">
                <a:solidFill>
                  <a:srgbClr val="000000"/>
                </a:solidFill>
                <a:effectLst/>
                <a:latin typeface="Menlo" panose="020B0609030804020204" pitchFamily="49" charset="0"/>
              </a:rPr>
              <a:t> </a:t>
            </a:r>
            <a:r>
              <a:rPr lang="en-US" b="0" err="1">
                <a:solidFill>
                  <a:srgbClr val="001080"/>
                </a:solidFill>
                <a:effectLst/>
                <a:latin typeface="Menlo" panose="020B0609030804020204" pitchFamily="49" charset="0"/>
              </a:rPr>
              <a:t>new_</a:t>
            </a:r>
            <a:r>
              <a:rPr lang="en-US" err="1">
                <a:solidFill>
                  <a:srgbClr val="001080"/>
                </a:solidFill>
                <a:latin typeface="Menlo" panose="020B0609030804020204" pitchFamily="49" charset="0"/>
              </a:rPr>
              <a:t>expr</a:t>
            </a:r>
            <a:endParaRPr lang="en-US" b="0">
              <a:solidFill>
                <a:srgbClr val="000000"/>
              </a:solidFill>
              <a:effectLst/>
              <a:latin typeface="Menlo" panose="020B0609030804020204" pitchFamily="49" charset="0"/>
            </a:endParaRPr>
          </a:p>
        </p:txBody>
      </p:sp>
      <p:pic>
        <p:nvPicPr>
          <p:cNvPr id="6" name="Picture 5">
            <a:extLst>
              <a:ext uri="{FF2B5EF4-FFF2-40B4-BE49-F238E27FC236}">
                <a16:creationId xmlns:a16="http://schemas.microsoft.com/office/drawing/2014/main" id="{A9D32467-37B4-F71A-7A39-A8673E63D147}"/>
              </a:ext>
            </a:extLst>
          </p:cNvPr>
          <p:cNvPicPr>
            <a:picLocks noChangeAspect="1"/>
          </p:cNvPicPr>
          <p:nvPr/>
        </p:nvPicPr>
        <p:blipFill rotWithShape="1">
          <a:blip r:embed="rId5"/>
          <a:srcRect l="68419" t="42090" r="20012" b="44766"/>
          <a:stretch/>
        </p:blipFill>
        <p:spPr>
          <a:xfrm>
            <a:off x="8222304" y="4058038"/>
            <a:ext cx="2423534" cy="931140"/>
          </a:xfrm>
          <a:prstGeom prst="rect">
            <a:avLst/>
          </a:prstGeom>
        </p:spPr>
      </p:pic>
    </p:spTree>
    <p:extLst>
      <p:ext uri="{BB962C8B-B14F-4D97-AF65-F5344CB8AC3E}">
        <p14:creationId xmlns:p14="http://schemas.microsoft.com/office/powerpoint/2010/main" val="4050318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11E0-4C01-CA7B-7044-4FDEAFF97D95}"/>
              </a:ext>
            </a:extLst>
          </p:cNvPr>
          <p:cNvSpPr>
            <a:spLocks noGrp="1"/>
          </p:cNvSpPr>
          <p:nvPr>
            <p:ph type="title"/>
          </p:nvPr>
        </p:nvSpPr>
        <p:spPr/>
        <p:txBody>
          <a:bodyPr/>
          <a:lstStyle/>
          <a:p>
            <a:r>
              <a:rPr lang="en-US"/>
              <a:t>Hypothesis Evolution</a:t>
            </a:r>
          </a:p>
        </p:txBody>
      </p:sp>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5CD03BD9-9C8E-7BCA-FF17-B37404F23333}"/>
              </a:ext>
            </a:extLst>
          </p:cNvPr>
          <p:cNvSpPr txBox="1"/>
          <p:nvPr/>
        </p:nvSpPr>
        <p:spPr>
          <a:xfrm>
            <a:off x="0" y="0"/>
            <a:ext cx="12192000" cy="6858000"/>
          </a:xfrm>
          <a:prstGeom prst="rect">
            <a:avLst/>
          </a:prstGeom>
          <a:solidFill>
            <a:schemeClr val="tx1">
              <a:lumMod val="85000"/>
              <a:lumOff val="15000"/>
              <a:alpha val="50196"/>
            </a:schemeClr>
          </a:solidFill>
          <a:ln w="19050">
            <a:solidFill>
              <a:schemeClr val="tx1"/>
            </a:solidFill>
          </a:ln>
        </p:spPr>
        <p:txBody>
          <a:bodyPr wrap="square">
            <a:spAutoFit/>
          </a:bodyPr>
          <a:lstStyle/>
          <a:p>
            <a:endParaRPr lang="en-US" b="0">
              <a:solidFill>
                <a:srgbClr val="000000"/>
              </a:solidFill>
              <a:effectLst/>
              <a:latin typeface="Menlo" panose="020B0609030804020204" pitchFamily="49" charset="0"/>
            </a:endParaRPr>
          </a:p>
        </p:txBody>
      </p:sp>
      <p:pic>
        <p:nvPicPr>
          <p:cNvPr id="4" name="Picture 3">
            <a:extLst>
              <a:ext uri="{FF2B5EF4-FFF2-40B4-BE49-F238E27FC236}">
                <a16:creationId xmlns:a16="http://schemas.microsoft.com/office/drawing/2014/main" id="{1D2B8703-9E24-7FB6-4877-69572AF087BC}"/>
              </a:ext>
            </a:extLst>
          </p:cNvPr>
          <p:cNvPicPr>
            <a:picLocks noChangeAspect="1"/>
          </p:cNvPicPr>
          <p:nvPr/>
        </p:nvPicPr>
        <p:blipFill rotWithShape="1">
          <a:blip r:embed="rId5"/>
          <a:srcRect l="2869" t="3705"/>
          <a:stretch/>
        </p:blipFill>
        <p:spPr>
          <a:xfrm>
            <a:off x="210526" y="1985805"/>
            <a:ext cx="7439599" cy="4417012"/>
          </a:xfrm>
          <a:prstGeom prst="rect">
            <a:avLst/>
          </a:prstGeom>
          <a:noFill/>
          <a:ln w="19050">
            <a:solidFill>
              <a:schemeClr val="tx1"/>
            </a:solidFill>
          </a:ln>
        </p:spPr>
      </p:pic>
      <p:pic>
        <p:nvPicPr>
          <p:cNvPr id="7" name="Picture 6">
            <a:extLst>
              <a:ext uri="{FF2B5EF4-FFF2-40B4-BE49-F238E27FC236}">
                <a16:creationId xmlns:a16="http://schemas.microsoft.com/office/drawing/2014/main" id="{37E5269D-BE63-67ED-E7EE-135513D2B50F}"/>
              </a:ext>
            </a:extLst>
          </p:cNvPr>
          <p:cNvPicPr>
            <a:picLocks noChangeAspect="1"/>
          </p:cNvPicPr>
          <p:nvPr/>
        </p:nvPicPr>
        <p:blipFill rotWithShape="1">
          <a:blip r:embed="rId6"/>
          <a:srcRect l="82618" t="42090" r="5873" b="44766"/>
          <a:stretch/>
        </p:blipFill>
        <p:spPr>
          <a:xfrm>
            <a:off x="9794442" y="4048761"/>
            <a:ext cx="2423533" cy="935998"/>
          </a:xfrm>
          <a:prstGeom prst="rect">
            <a:avLst/>
          </a:prstGeom>
        </p:spPr>
      </p:pic>
    </p:spTree>
    <p:extLst>
      <p:ext uri="{BB962C8B-B14F-4D97-AF65-F5344CB8AC3E}">
        <p14:creationId xmlns:p14="http://schemas.microsoft.com/office/powerpoint/2010/main" val="421356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F8D5-C42C-1AF7-19AF-40824B1CE703}"/>
              </a:ext>
            </a:extLst>
          </p:cNvPr>
          <p:cNvSpPr>
            <a:spLocks noGrp="1"/>
          </p:cNvSpPr>
          <p:nvPr>
            <p:ph type="title"/>
          </p:nvPr>
        </p:nvSpPr>
        <p:spPr/>
        <p:txBody>
          <a:bodyPr/>
          <a:lstStyle/>
          <a:p>
            <a:r>
              <a:rPr lang="en-US" dirty="0"/>
              <a:t>Library Learning in </a:t>
            </a:r>
            <a:r>
              <a:rPr lang="en-US"/>
              <a:t>Dreamcoder</a:t>
            </a:r>
            <a:endParaRPr lang="en-US" dirty="0"/>
          </a:p>
        </p:txBody>
      </p:sp>
      <p:pic>
        <p:nvPicPr>
          <p:cNvPr id="6" name="object 4">
            <a:extLst>
              <a:ext uri="{FF2B5EF4-FFF2-40B4-BE49-F238E27FC236}">
                <a16:creationId xmlns:a16="http://schemas.microsoft.com/office/drawing/2014/main" id="{E005C0B8-203A-0E34-D92B-21D0AB56E75D}"/>
              </a:ext>
            </a:extLst>
          </p:cNvPr>
          <p:cNvPicPr/>
          <p:nvPr/>
        </p:nvPicPr>
        <p:blipFill>
          <a:blip r:embed="rId2" cstate="print"/>
          <a:stretch>
            <a:fillRect/>
          </a:stretch>
        </p:blipFill>
        <p:spPr>
          <a:xfrm>
            <a:off x="838200" y="1697827"/>
            <a:ext cx="10349345" cy="3274820"/>
          </a:xfrm>
          <a:prstGeom prst="rect">
            <a:avLst/>
          </a:prstGeom>
        </p:spPr>
      </p:pic>
    </p:spTree>
    <p:extLst>
      <p:ext uri="{BB962C8B-B14F-4D97-AF65-F5344CB8AC3E}">
        <p14:creationId xmlns:p14="http://schemas.microsoft.com/office/powerpoint/2010/main" val="358704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F9196-623F-0EE0-03C6-5B7E88820A50}"/>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1: </a:t>
            </a:r>
            <a:br>
              <a:rPr lang="en-US" dirty="0"/>
            </a:br>
            <a:r>
              <a:rPr lang="en-US" dirty="0"/>
              <a:t>“Islands” of expressions</a:t>
            </a:r>
          </a:p>
        </p:txBody>
      </p:sp>
    </p:spTree>
    <p:extLst>
      <p:ext uri="{BB962C8B-B14F-4D97-AF65-F5344CB8AC3E}">
        <p14:creationId xmlns:p14="http://schemas.microsoft.com/office/powerpoint/2010/main" val="3889931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A6A9492-DD99-4DCD-CBD1-2FFCA618A362}"/>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Google Shape;110;p3">
            <a:extLst>
              <a:ext uri="{FF2B5EF4-FFF2-40B4-BE49-F238E27FC236}">
                <a16:creationId xmlns:a16="http://schemas.microsoft.com/office/drawing/2014/main" id="{A8F1B05E-51A2-DCDE-3E7E-D17681FEE87C}"/>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9" name="Rounded Rectangle 28">
            <a:extLst>
              <a:ext uri="{FF2B5EF4-FFF2-40B4-BE49-F238E27FC236}">
                <a16:creationId xmlns:a16="http://schemas.microsoft.com/office/drawing/2014/main" id="{358ABF5A-911A-B49E-19CB-163F42604DBA}"/>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0;p3">
            <a:extLst>
              <a:ext uri="{FF2B5EF4-FFF2-40B4-BE49-F238E27FC236}">
                <a16:creationId xmlns:a16="http://schemas.microsoft.com/office/drawing/2014/main" id="{19D16682-8B85-5742-59F8-817F0ACF3103}"/>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1" name="Rounded Rectangle 30">
            <a:extLst>
              <a:ext uri="{FF2B5EF4-FFF2-40B4-BE49-F238E27FC236}">
                <a16:creationId xmlns:a16="http://schemas.microsoft.com/office/drawing/2014/main" id="{A34EBBF9-88A7-A90E-DDF9-2B0EB59EF69B}"/>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10;p3">
            <a:extLst>
              <a:ext uri="{FF2B5EF4-FFF2-40B4-BE49-F238E27FC236}">
                <a16:creationId xmlns:a16="http://schemas.microsoft.com/office/drawing/2014/main" id="{029B623A-8E18-7BC0-5FD2-9383E93C365D}"/>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3" name="Rounded Rectangle 32">
            <a:extLst>
              <a:ext uri="{FF2B5EF4-FFF2-40B4-BE49-F238E27FC236}">
                <a16:creationId xmlns:a16="http://schemas.microsoft.com/office/drawing/2014/main" id="{6F886362-6EEB-AB85-1CE6-17E5433EB734}"/>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10;p3">
            <a:extLst>
              <a:ext uri="{FF2B5EF4-FFF2-40B4-BE49-F238E27FC236}">
                <a16:creationId xmlns:a16="http://schemas.microsoft.com/office/drawing/2014/main" id="{588B5F80-4041-D02F-C0C7-75114965C60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35" name="Google Shape;113;p3">
            <a:extLst>
              <a:ext uri="{FF2B5EF4-FFF2-40B4-BE49-F238E27FC236}">
                <a16:creationId xmlns:a16="http://schemas.microsoft.com/office/drawing/2014/main" id="{69CAA3D4-33F7-7E93-E935-DB42594076E3}"/>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36" name="Google Shape;114;p3">
            <a:extLst>
              <a:ext uri="{FF2B5EF4-FFF2-40B4-BE49-F238E27FC236}">
                <a16:creationId xmlns:a16="http://schemas.microsoft.com/office/drawing/2014/main" id="{C16CEE26-1D70-DA5E-71E3-2CE1FE52B03A}"/>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37" name="Google Shape;115;p3">
            <a:extLst>
              <a:ext uri="{FF2B5EF4-FFF2-40B4-BE49-F238E27FC236}">
                <a16:creationId xmlns:a16="http://schemas.microsoft.com/office/drawing/2014/main" id="{05555278-2D53-7C19-4455-55C463017110}"/>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38" name="Google Shape;116;p3">
            <a:extLst>
              <a:ext uri="{FF2B5EF4-FFF2-40B4-BE49-F238E27FC236}">
                <a16:creationId xmlns:a16="http://schemas.microsoft.com/office/drawing/2014/main" id="{7691AC42-ECD9-1D82-D24A-4D22EA65C386}"/>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18" name="Content Placeholder 2">
            <a:extLst>
              <a:ext uri="{FF2B5EF4-FFF2-40B4-BE49-F238E27FC236}">
                <a16:creationId xmlns:a16="http://schemas.microsoft.com/office/drawing/2014/main" id="{B54590C7-B2D5-7607-C617-FFA472A15EBF}"/>
              </a:ext>
            </a:extLst>
          </p:cNvPr>
          <p:cNvSpPr>
            <a:spLocks noGrp="1"/>
          </p:cNvSpPr>
          <p:nvPr>
            <p:ph idx="1"/>
          </p:nvPr>
        </p:nvSpPr>
        <p:spPr>
          <a:xfrm>
            <a:off x="7507330" y="606009"/>
            <a:ext cx="4459357" cy="1171699"/>
          </a:xfrm>
        </p:spPr>
        <p:txBody>
          <a:bodyPr>
            <a:normAutofit/>
          </a:bodyPr>
          <a:lstStyle/>
          <a:p>
            <a:pPr marL="0" indent="0" algn="ctr">
              <a:buNone/>
            </a:pPr>
            <a:r>
              <a:rPr lang="en-US" dirty="0"/>
              <a:t>After Phase 2: </a:t>
            </a:r>
            <a:br>
              <a:rPr lang="en-US" dirty="0"/>
            </a:br>
            <a:r>
              <a:rPr lang="en-US" dirty="0"/>
              <a:t>Concepts for each “Island”</a:t>
            </a:r>
          </a:p>
        </p:txBody>
      </p:sp>
    </p:spTree>
    <p:extLst>
      <p:ext uri="{BB962C8B-B14F-4D97-AF65-F5344CB8AC3E}">
        <p14:creationId xmlns:p14="http://schemas.microsoft.com/office/powerpoint/2010/main" val="58415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8ADD55-BA69-3DB9-2DE6-4FD363E1803D}"/>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88BFFE8D-3765-D906-2838-198E7001444A}"/>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72DBD691-C97C-01F9-2C7F-B1BFB3D01492}"/>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0;p3">
            <a:extLst>
              <a:ext uri="{FF2B5EF4-FFF2-40B4-BE49-F238E27FC236}">
                <a16:creationId xmlns:a16="http://schemas.microsoft.com/office/drawing/2014/main" id="{BE935E43-0607-40FB-481D-FDE411CDF459}"/>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1" name="Rounded Rectangle 10">
            <a:extLst>
              <a:ext uri="{FF2B5EF4-FFF2-40B4-BE49-F238E27FC236}">
                <a16:creationId xmlns:a16="http://schemas.microsoft.com/office/drawing/2014/main" id="{C8B40E36-6674-A2B0-915B-B8995099DB70}"/>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10;p3">
            <a:extLst>
              <a:ext uri="{FF2B5EF4-FFF2-40B4-BE49-F238E27FC236}">
                <a16:creationId xmlns:a16="http://schemas.microsoft.com/office/drawing/2014/main" id="{ED9D3715-721E-1EC3-5D19-66198355D130}"/>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5" name="Rounded Rectangle 14">
            <a:extLst>
              <a:ext uri="{FF2B5EF4-FFF2-40B4-BE49-F238E27FC236}">
                <a16:creationId xmlns:a16="http://schemas.microsoft.com/office/drawing/2014/main" id="{00FF5F8E-C0B8-E5FC-B29B-21CCF2DF231B}"/>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3">
            <a:extLst>
              <a:ext uri="{FF2B5EF4-FFF2-40B4-BE49-F238E27FC236}">
                <a16:creationId xmlns:a16="http://schemas.microsoft.com/office/drawing/2014/main" id="{F0ABA857-D5B5-6880-77F3-22CCA1F2F8E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C85C77AB-FD78-E007-DB50-18C6FC39930F}"/>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0F2D03E6-DE12-F37C-0B20-7D83D0ABAD2B}"/>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E2B34E00-AFF3-6490-D508-30F1C248FD1D}"/>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F1017416-3F28-A5C6-256A-0C1990BE368D}"/>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Content Placeholder 2">
            <a:extLst>
              <a:ext uri="{FF2B5EF4-FFF2-40B4-BE49-F238E27FC236}">
                <a16:creationId xmlns:a16="http://schemas.microsoft.com/office/drawing/2014/main" id="{BFAD0560-3386-EAB0-A1E3-146EC57B1DA7}"/>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2: </a:t>
            </a:r>
            <a:br>
              <a:rPr lang="en-US" dirty="0"/>
            </a:br>
            <a:r>
              <a:rPr lang="en-US" dirty="0"/>
              <a:t>Concepts expose unknown islands</a:t>
            </a:r>
          </a:p>
        </p:txBody>
      </p:sp>
    </p:spTree>
    <p:extLst>
      <p:ext uri="{BB962C8B-B14F-4D97-AF65-F5344CB8AC3E}">
        <p14:creationId xmlns:p14="http://schemas.microsoft.com/office/powerpoint/2010/main" val="346419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141706" y="3455758"/>
            <a:ext cx="2632669"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8674BF"/>
                </a:solidFill>
                <a:latin typeface="+mj-lt"/>
              </a:rPr>
              <a:t>Trignometric</a:t>
            </a:r>
            <a:endParaRPr lang="en-US" sz="2400" b="1" dirty="0">
              <a:solidFill>
                <a:srgbClr val="8674BF"/>
              </a:solidFill>
              <a:latin typeface="+mj-lt"/>
            </a:endParaRPr>
          </a:p>
          <a:p>
            <a:pPr algn="ctr"/>
            <a:r>
              <a:rPr lang="en-US" sz="2400" b="1" dirty="0">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dirty="0"/>
              <a:t>Sketch of Search Space</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174629" y="2961081"/>
            <a:ext cx="689005" cy="494677"/>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CBDF990-56DD-3E60-D73C-C0FBD3F66804}"/>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61AE56B0-6E39-0613-1744-1EE7ACB72868}"/>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9E4DDAEF-632B-14EE-79F6-77CC80E1B51E}"/>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0;p3">
            <a:extLst>
              <a:ext uri="{FF2B5EF4-FFF2-40B4-BE49-F238E27FC236}">
                <a16:creationId xmlns:a16="http://schemas.microsoft.com/office/drawing/2014/main" id="{933D660D-94D4-F6DD-6775-8D7FA07DB8BB}"/>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2" name="Rounded Rectangle 11">
            <a:extLst>
              <a:ext uri="{FF2B5EF4-FFF2-40B4-BE49-F238E27FC236}">
                <a16:creationId xmlns:a16="http://schemas.microsoft.com/office/drawing/2014/main" id="{A2754F6C-BE63-F91F-2BC3-B336A8296F91}"/>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3">
            <a:extLst>
              <a:ext uri="{FF2B5EF4-FFF2-40B4-BE49-F238E27FC236}">
                <a16:creationId xmlns:a16="http://schemas.microsoft.com/office/drawing/2014/main" id="{12A88E81-5257-937C-5AC0-EE285A4109E6}"/>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6" name="Rounded Rectangle 15">
            <a:extLst>
              <a:ext uri="{FF2B5EF4-FFF2-40B4-BE49-F238E27FC236}">
                <a16:creationId xmlns:a16="http://schemas.microsoft.com/office/drawing/2014/main" id="{842ACFAF-AFB8-7B06-576C-AE66B2AD54A6}"/>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3">
            <a:extLst>
              <a:ext uri="{FF2B5EF4-FFF2-40B4-BE49-F238E27FC236}">
                <a16:creationId xmlns:a16="http://schemas.microsoft.com/office/drawing/2014/main" id="{7005D94B-0F5D-4E38-5071-C748919B0E54}"/>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79D93A0F-EC89-9267-639C-AD34E5A43A89}"/>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98545C84-8731-FD32-C0A6-0347FD7754DE}"/>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6A7E48C6-D0F9-22F7-518E-EA908F5D7374}"/>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7BBE9C25-6FD6-765F-9697-F2E36066FBAE}"/>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Rounded Rectangle 24">
            <a:extLst>
              <a:ext uri="{FF2B5EF4-FFF2-40B4-BE49-F238E27FC236}">
                <a16:creationId xmlns:a16="http://schemas.microsoft.com/office/drawing/2014/main" id="{0AC7E8AD-B604-093D-8A67-06E5CAD54DC5}"/>
              </a:ext>
            </a:extLst>
          </p:cNvPr>
          <p:cNvSpPr/>
          <p:nvPr/>
        </p:nvSpPr>
        <p:spPr>
          <a:xfrm>
            <a:off x="95658" y="3491108"/>
            <a:ext cx="2157942"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10;p3">
            <a:extLst>
              <a:ext uri="{FF2B5EF4-FFF2-40B4-BE49-F238E27FC236}">
                <a16:creationId xmlns:a16="http://schemas.microsoft.com/office/drawing/2014/main" id="{F7A0874F-76A4-2CF7-3659-1673F23DDAA5}"/>
              </a:ext>
            </a:extLst>
          </p:cNvPr>
          <p:cNvSpPr/>
          <p:nvPr/>
        </p:nvSpPr>
        <p:spPr>
          <a:xfrm>
            <a:off x="95658" y="4170512"/>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7" name="Google Shape;113;p3">
            <a:extLst>
              <a:ext uri="{FF2B5EF4-FFF2-40B4-BE49-F238E27FC236}">
                <a16:creationId xmlns:a16="http://schemas.microsoft.com/office/drawing/2014/main" id="{60AE8D45-B084-F834-B4C1-363FF6923C7A}"/>
              </a:ext>
            </a:extLst>
          </p:cNvPr>
          <p:cNvPicPr preferRelativeResize="0"/>
          <p:nvPr/>
        </p:nvPicPr>
        <p:blipFill>
          <a:blip r:embed="rId8"/>
          <a:srcRect/>
          <a:stretch/>
        </p:blipFill>
        <p:spPr>
          <a:xfrm>
            <a:off x="163600" y="4241486"/>
            <a:ext cx="231381" cy="187309"/>
          </a:xfrm>
          <a:prstGeom prst="rect">
            <a:avLst/>
          </a:prstGeom>
          <a:noFill/>
          <a:ln>
            <a:noFill/>
          </a:ln>
        </p:spPr>
      </p:pic>
      <p:sp>
        <p:nvSpPr>
          <p:cNvPr id="31" name="Content Placeholder 2">
            <a:extLst>
              <a:ext uri="{FF2B5EF4-FFF2-40B4-BE49-F238E27FC236}">
                <a16:creationId xmlns:a16="http://schemas.microsoft.com/office/drawing/2014/main" id="{4348BB49-A138-9DE7-7097-22BF97EDE6BC}"/>
              </a:ext>
            </a:extLst>
          </p:cNvPr>
          <p:cNvSpPr>
            <a:spLocks noGrp="1"/>
          </p:cNvSpPr>
          <p:nvPr>
            <p:ph idx="1"/>
          </p:nvPr>
        </p:nvSpPr>
        <p:spPr>
          <a:xfrm>
            <a:off x="7507330" y="606009"/>
            <a:ext cx="4459357" cy="1171699"/>
          </a:xfrm>
        </p:spPr>
        <p:txBody>
          <a:bodyPr>
            <a:normAutofit lnSpcReduction="10000"/>
          </a:bodyPr>
          <a:lstStyle/>
          <a:p>
            <a:pPr marL="0" indent="0" algn="ctr">
              <a:buNone/>
            </a:pPr>
            <a:r>
              <a:rPr lang="en-US" dirty="0"/>
              <a:t>After Phase 3: </a:t>
            </a:r>
            <a:br>
              <a:rPr lang="en-US" dirty="0"/>
            </a:br>
            <a:r>
              <a:rPr lang="en-US" dirty="0"/>
              <a:t>Concepts expose new concepts.</a:t>
            </a:r>
          </a:p>
        </p:txBody>
      </p:sp>
    </p:spTree>
    <p:extLst>
      <p:ext uri="{BB962C8B-B14F-4D97-AF65-F5344CB8AC3E}">
        <p14:creationId xmlns:p14="http://schemas.microsoft.com/office/powerpoint/2010/main" val="85894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 - Performance</a:t>
            </a:r>
          </a:p>
        </p:txBody>
      </p:sp>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838200" y="1825625"/>
            <a:ext cx="4459357" cy="4351338"/>
          </a:xfrm>
        </p:spPr>
        <p:txBody>
          <a:bodyPr/>
          <a:lstStyle/>
          <a:p>
            <a:r>
              <a:rPr lang="en-US" dirty="0"/>
              <a:t>Concept Guidance accelerates scientific discovery.</a:t>
            </a:r>
          </a:p>
          <a:p>
            <a:pPr marL="0" indent="0">
              <a:buNone/>
            </a:pPr>
            <a:endParaRPr lang="en-US" dirty="0"/>
          </a:p>
          <a:p>
            <a:pPr marL="0" indent="0">
              <a:buNone/>
            </a:pPr>
            <a:endParaRPr lang="en-US" dirty="0"/>
          </a:p>
          <a:p>
            <a:r>
              <a:rPr lang="en-US" dirty="0" err="1"/>
              <a:t>LaSR</a:t>
            </a:r>
            <a:r>
              <a:rPr lang="en-US" dirty="0"/>
              <a:t> outperforms </a:t>
            </a:r>
            <a:r>
              <a:rPr lang="en-US" dirty="0" err="1"/>
              <a:t>PySR</a:t>
            </a:r>
            <a:r>
              <a:rPr lang="en-US" dirty="0"/>
              <a:t> even with local language models (llama-3-7b, 1%)</a:t>
            </a:r>
          </a:p>
        </p:txBody>
      </p:sp>
      <p:pic>
        <p:nvPicPr>
          <p:cNvPr id="5" name="Picture 4">
            <a:extLst>
              <a:ext uri="{FF2B5EF4-FFF2-40B4-BE49-F238E27FC236}">
                <a16:creationId xmlns:a16="http://schemas.microsoft.com/office/drawing/2014/main" id="{0134ABB7-176A-9A99-7C03-3728F5CB8431}"/>
              </a:ext>
            </a:extLst>
          </p:cNvPr>
          <p:cNvPicPr>
            <a:picLocks noChangeAspect="1"/>
          </p:cNvPicPr>
          <p:nvPr/>
        </p:nvPicPr>
        <p:blipFill>
          <a:blip r:embed="rId2"/>
          <a:stretch>
            <a:fillRect/>
          </a:stretch>
        </p:blipFill>
        <p:spPr>
          <a:xfrm>
            <a:off x="4167591" y="1730628"/>
            <a:ext cx="8024409" cy="1403650"/>
          </a:xfrm>
          <a:prstGeom prst="rect">
            <a:avLst/>
          </a:prstGeom>
        </p:spPr>
      </p:pic>
      <p:pic>
        <p:nvPicPr>
          <p:cNvPr id="6" name="Picture 5">
            <a:extLst>
              <a:ext uri="{FF2B5EF4-FFF2-40B4-BE49-F238E27FC236}">
                <a16:creationId xmlns:a16="http://schemas.microsoft.com/office/drawing/2014/main" id="{40DFCCA3-EF66-33ED-C187-064100F7C5DA}"/>
              </a:ext>
            </a:extLst>
          </p:cNvPr>
          <p:cNvPicPr>
            <a:picLocks noChangeAspect="1"/>
          </p:cNvPicPr>
          <p:nvPr/>
        </p:nvPicPr>
        <p:blipFill>
          <a:blip r:embed="rId3"/>
          <a:stretch>
            <a:fillRect/>
          </a:stretch>
        </p:blipFill>
        <p:spPr>
          <a:xfrm>
            <a:off x="4709565" y="3957127"/>
            <a:ext cx="7356430" cy="2442718"/>
          </a:xfrm>
          <a:prstGeom prst="rect">
            <a:avLst/>
          </a:prstGeom>
        </p:spPr>
      </p:pic>
    </p:spTree>
    <p:extLst>
      <p:ext uri="{BB962C8B-B14F-4D97-AF65-F5344CB8AC3E}">
        <p14:creationId xmlns:p14="http://schemas.microsoft.com/office/powerpoint/2010/main" val="3902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FB8D-D50D-2B01-8DF4-5A8ED503BB0F}"/>
              </a:ext>
            </a:extLst>
          </p:cNvPr>
          <p:cNvSpPr>
            <a:spLocks noGrp="1"/>
          </p:cNvSpPr>
          <p:nvPr>
            <p:ph type="title"/>
          </p:nvPr>
        </p:nvSpPr>
        <p:spPr/>
        <p:txBody>
          <a:bodyPr/>
          <a:lstStyle/>
          <a:p>
            <a:r>
              <a:rPr lang="en-US" err="1"/>
              <a:t>LaSR</a:t>
            </a:r>
            <a:r>
              <a:rPr lang="en-US"/>
              <a:t> Results II - Hints</a:t>
            </a:r>
          </a:p>
        </p:txBody>
      </p:sp>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4174816" y="1513211"/>
            <a:ext cx="8017184" cy="5344789"/>
          </a:xfrm>
          <a:prstGeom prst="rect">
            <a:avLst/>
          </a:prstGeom>
        </p:spPr>
      </p:pic>
      <p:sp>
        <p:nvSpPr>
          <p:cNvPr id="7" name="Content Placeholder 2">
            <a:extLst>
              <a:ext uri="{FF2B5EF4-FFF2-40B4-BE49-F238E27FC236}">
                <a16:creationId xmlns:a16="http://schemas.microsoft.com/office/drawing/2014/main" id="{EF48592C-F5E1-7BE3-2BF4-D7EF39475BBD}"/>
              </a:ext>
            </a:extLst>
          </p:cNvPr>
          <p:cNvSpPr txBox="1">
            <a:spLocks/>
          </p:cNvSpPr>
          <p:nvPr/>
        </p:nvSpPr>
        <p:spPr>
          <a:xfrm>
            <a:off x="838201" y="1825625"/>
            <a:ext cx="3167358"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User provided hints accelerate hypothesis search</a:t>
            </a:r>
          </a:p>
        </p:txBody>
      </p:sp>
    </p:spTree>
    <p:extLst>
      <p:ext uri="{BB962C8B-B14F-4D97-AF65-F5344CB8AC3E}">
        <p14:creationId xmlns:p14="http://schemas.microsoft.com/office/powerpoint/2010/main" val="2091296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2"/>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pic>
        <p:nvPicPr>
          <p:cNvPr id="3" name="Picture 2">
            <a:extLst>
              <a:ext uri="{FF2B5EF4-FFF2-40B4-BE49-F238E27FC236}">
                <a16:creationId xmlns:a16="http://schemas.microsoft.com/office/drawing/2014/main" id="{2154B7C4-E2B6-2234-F184-1834F895C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96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3"/>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err="1"/>
              <a:t>LaSR’s</a:t>
            </a:r>
            <a:r>
              <a:rPr lang="en-US" b="1" dirty="0"/>
              <a:t> Solution</a:t>
            </a:r>
          </a:p>
          <a:p>
            <a:r>
              <a:rPr lang="en-US" dirty="0"/>
              <a:t>Reduces to ground truth after 4 steps of simplification</a:t>
            </a:r>
          </a:p>
          <a:p>
            <a:r>
              <a:rPr lang="en-US" dirty="0"/>
              <a:t>Smaller models synthesize simpler equations!</a:t>
            </a:r>
          </a:p>
        </p:txBody>
      </p:sp>
    </p:spTree>
    <p:extLst>
      <p:ext uri="{BB962C8B-B14F-4D97-AF65-F5344CB8AC3E}">
        <p14:creationId xmlns:p14="http://schemas.microsoft.com/office/powerpoint/2010/main" val="50561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B10A6-929F-7907-E696-FFB62DD0D476}"/>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5B9B78F2-FDA1-2BBE-75B6-0269BB648C28}"/>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Tree>
    <p:extLst>
      <p:ext uri="{BB962C8B-B14F-4D97-AF65-F5344CB8AC3E}">
        <p14:creationId xmlns:p14="http://schemas.microsoft.com/office/powerpoint/2010/main" val="41104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798E-85FE-EE46-ADF4-60492F0305DF}"/>
              </a:ext>
            </a:extLst>
          </p:cNvPr>
          <p:cNvSpPr>
            <a:spLocks noGrp="1"/>
          </p:cNvSpPr>
          <p:nvPr>
            <p:ph type="title"/>
          </p:nvPr>
        </p:nvSpPr>
        <p:spPr/>
        <p:txBody>
          <a:bodyPr/>
          <a:lstStyle/>
          <a:p>
            <a:r>
              <a:rPr lang="en-US"/>
              <a:t>Results III - Case Study</a:t>
            </a:r>
          </a:p>
        </p:txBody>
      </p:sp>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42" y="2142763"/>
            <a:ext cx="2841171" cy="10051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Tree>
    <p:extLst>
      <p:ext uri="{BB962C8B-B14F-4D97-AF65-F5344CB8AC3E}">
        <p14:creationId xmlns:p14="http://schemas.microsoft.com/office/powerpoint/2010/main" val="3703958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Finding LLM Scaling Laws</a:t>
            </a:r>
          </a:p>
        </p:txBody>
      </p:sp>
      <p:sp>
        <p:nvSpPr>
          <p:cNvPr id="9" name="TextBox 8">
            <a:extLst>
              <a:ext uri="{FF2B5EF4-FFF2-40B4-BE49-F238E27FC236}">
                <a16:creationId xmlns:a16="http://schemas.microsoft.com/office/drawing/2014/main" id="{469635AD-69CC-A401-DBCD-382EF6811907}"/>
              </a:ext>
            </a:extLst>
          </p:cNvPr>
          <p:cNvSpPr txBox="1"/>
          <p:nvPr/>
        </p:nvSpPr>
        <p:spPr>
          <a:xfrm>
            <a:off x="4302034" y="6492875"/>
            <a:ext cx="7889966" cy="369332"/>
          </a:xfrm>
          <a:prstGeom prst="rect">
            <a:avLst/>
          </a:prstGeom>
          <a:noFill/>
        </p:spPr>
        <p:txBody>
          <a:bodyPr wrap="square">
            <a:spAutoFit/>
          </a:bodyPr>
          <a:lstStyle/>
          <a:p>
            <a:r>
              <a:rPr lang="en-US" b="1" i="1" dirty="0"/>
              <a:t>Training Compute-Optimal Large Language Models, Hoffman et. al</a:t>
            </a:r>
          </a:p>
        </p:txBody>
      </p:sp>
      <p:sp>
        <p:nvSpPr>
          <p:cNvPr id="12" name="TextBox 11">
            <a:extLst>
              <a:ext uri="{FF2B5EF4-FFF2-40B4-BE49-F238E27FC236}">
                <a16:creationId xmlns:a16="http://schemas.microsoft.com/office/drawing/2014/main" id="{F52313E2-B310-3DB5-9E17-8985F70D8B64}"/>
              </a:ext>
            </a:extLst>
          </p:cNvPr>
          <p:cNvSpPr txBox="1"/>
          <p:nvPr/>
        </p:nvSpPr>
        <p:spPr>
          <a:xfrm>
            <a:off x="536448" y="1925551"/>
            <a:ext cx="4465320" cy="523220"/>
          </a:xfrm>
          <a:prstGeom prst="rect">
            <a:avLst/>
          </a:prstGeom>
          <a:noFill/>
        </p:spPr>
        <p:txBody>
          <a:bodyPr wrap="square" rtlCol="0">
            <a:spAutoFit/>
          </a:bodyPr>
          <a:lstStyle/>
          <a:p>
            <a:r>
              <a:rPr lang="en-US" sz="2800" b="1" dirty="0"/>
              <a:t>Step 1</a:t>
            </a:r>
            <a:r>
              <a:rPr lang="en-US" sz="2800" dirty="0"/>
              <a:t>: Postulate Scaling Law</a:t>
            </a:r>
          </a:p>
        </p:txBody>
      </p:sp>
      <p:sp>
        <p:nvSpPr>
          <p:cNvPr id="13" name="TextBox 12">
            <a:extLst>
              <a:ext uri="{FF2B5EF4-FFF2-40B4-BE49-F238E27FC236}">
                <a16:creationId xmlns:a16="http://schemas.microsoft.com/office/drawing/2014/main" id="{ED0FF1D9-2567-9436-AD1B-508F0BEBF91C}"/>
              </a:ext>
            </a:extLst>
          </p:cNvPr>
          <p:cNvSpPr txBox="1"/>
          <p:nvPr/>
        </p:nvSpPr>
        <p:spPr>
          <a:xfrm>
            <a:off x="536448" y="3428999"/>
            <a:ext cx="4465320" cy="954107"/>
          </a:xfrm>
          <a:prstGeom prst="rect">
            <a:avLst/>
          </a:prstGeom>
          <a:noFill/>
        </p:spPr>
        <p:txBody>
          <a:bodyPr wrap="square" rtlCol="0">
            <a:spAutoFit/>
          </a:bodyPr>
          <a:lstStyle/>
          <a:p>
            <a:r>
              <a:rPr lang="en-US" sz="2800" b="1" dirty="0"/>
              <a:t>Step 2</a:t>
            </a:r>
            <a:r>
              <a:rPr lang="en-US" sz="2800" dirty="0"/>
              <a:t>: Measure model loss </a:t>
            </a:r>
            <a:r>
              <a:rPr lang="en-US" sz="2800" dirty="0" err="1"/>
              <a:t>w.r.t</a:t>
            </a:r>
            <a:r>
              <a:rPr lang="en-US" sz="2800" dirty="0"/>
              <a:t> hyper parameters.</a:t>
            </a:r>
          </a:p>
        </p:txBody>
      </p:sp>
      <p:sp>
        <p:nvSpPr>
          <p:cNvPr id="14" name="TextBox 13">
            <a:extLst>
              <a:ext uri="{FF2B5EF4-FFF2-40B4-BE49-F238E27FC236}">
                <a16:creationId xmlns:a16="http://schemas.microsoft.com/office/drawing/2014/main" id="{E705777D-6729-0D85-D378-97D06B10646C}"/>
              </a:ext>
            </a:extLst>
          </p:cNvPr>
          <p:cNvSpPr txBox="1"/>
          <p:nvPr/>
        </p:nvSpPr>
        <p:spPr>
          <a:xfrm>
            <a:off x="536448" y="4920671"/>
            <a:ext cx="4465320" cy="954107"/>
          </a:xfrm>
          <a:prstGeom prst="rect">
            <a:avLst/>
          </a:prstGeom>
          <a:noFill/>
        </p:spPr>
        <p:txBody>
          <a:bodyPr wrap="square" rtlCol="0">
            <a:spAutoFit/>
          </a:bodyPr>
          <a:lstStyle/>
          <a:p>
            <a:r>
              <a:rPr lang="en-US" sz="2800" b="1" dirty="0"/>
              <a:t>Step 3:</a:t>
            </a:r>
            <a:r>
              <a:rPr lang="en-US" sz="2800" dirty="0"/>
              <a:t> Fit scaling law to dataset.</a:t>
            </a:r>
          </a:p>
        </p:txBody>
      </p:sp>
      <p:pic>
        <p:nvPicPr>
          <p:cNvPr id="15" name="Picture 14">
            <a:extLst>
              <a:ext uri="{FF2B5EF4-FFF2-40B4-BE49-F238E27FC236}">
                <a16:creationId xmlns:a16="http://schemas.microsoft.com/office/drawing/2014/main" id="{24186310-27A7-AE5F-599B-35573BADC5B4}"/>
              </a:ext>
            </a:extLst>
          </p:cNvPr>
          <p:cNvPicPr>
            <a:picLocks noChangeAspect="1"/>
          </p:cNvPicPr>
          <p:nvPr/>
        </p:nvPicPr>
        <p:blipFill>
          <a:blip r:embed="rId2"/>
          <a:stretch>
            <a:fillRect/>
          </a:stretch>
        </p:blipFill>
        <p:spPr>
          <a:xfrm>
            <a:off x="6096000" y="1928434"/>
            <a:ext cx="5021580" cy="1105379"/>
          </a:xfrm>
          <a:prstGeom prst="rect">
            <a:avLst/>
          </a:prstGeom>
        </p:spPr>
      </p:pic>
      <p:pic>
        <p:nvPicPr>
          <p:cNvPr id="16" name="Picture 15">
            <a:extLst>
              <a:ext uri="{FF2B5EF4-FFF2-40B4-BE49-F238E27FC236}">
                <a16:creationId xmlns:a16="http://schemas.microsoft.com/office/drawing/2014/main" id="{0CFDFB03-359C-200A-725E-74F7360E21E1}"/>
              </a:ext>
            </a:extLst>
          </p:cNvPr>
          <p:cNvPicPr>
            <a:picLocks noChangeAspect="1"/>
          </p:cNvPicPr>
          <p:nvPr/>
        </p:nvPicPr>
        <p:blipFill>
          <a:blip r:embed="rId3"/>
          <a:stretch>
            <a:fillRect/>
          </a:stretch>
        </p:blipFill>
        <p:spPr>
          <a:xfrm>
            <a:off x="6059611" y="4920671"/>
            <a:ext cx="5094355" cy="1105379"/>
          </a:xfrm>
          <a:prstGeom prst="rect">
            <a:avLst/>
          </a:prstGeom>
        </p:spPr>
      </p:pic>
      <p:sp>
        <p:nvSpPr>
          <p:cNvPr id="17" name="Rounded Rectangle 16">
            <a:extLst>
              <a:ext uri="{FF2B5EF4-FFF2-40B4-BE49-F238E27FC236}">
                <a16:creationId xmlns:a16="http://schemas.microsoft.com/office/drawing/2014/main" id="{F6D553FE-3800-BE22-27B4-4A543CCFEAC1}"/>
              </a:ext>
            </a:extLst>
          </p:cNvPr>
          <p:cNvSpPr/>
          <p:nvPr/>
        </p:nvSpPr>
        <p:spPr>
          <a:xfrm>
            <a:off x="6012941" y="3428998"/>
            <a:ext cx="5187697" cy="95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Google DeepMind </a:t>
            </a:r>
            <a:r>
              <a:rPr lang="en-US" dirty="0" err="1"/>
              <a:t>MassiveText</a:t>
            </a:r>
            <a:endParaRPr lang="en-US" dirty="0"/>
          </a:p>
        </p:txBody>
      </p:sp>
      <p:cxnSp>
        <p:nvCxnSpPr>
          <p:cNvPr id="20" name="Straight Arrow Connector 19">
            <a:extLst>
              <a:ext uri="{FF2B5EF4-FFF2-40B4-BE49-F238E27FC236}">
                <a16:creationId xmlns:a16="http://schemas.microsoft.com/office/drawing/2014/main" id="{CCB6374B-F6A8-A64F-666A-064EAE728B88}"/>
              </a:ext>
            </a:extLst>
          </p:cNvPr>
          <p:cNvCxnSpPr>
            <a:cxnSpLocks/>
            <a:stCxn id="15" idx="2"/>
            <a:endCxn id="17" idx="0"/>
          </p:cNvCxnSpPr>
          <p:nvPr/>
        </p:nvCxnSpPr>
        <p:spPr>
          <a:xfrm>
            <a:off x="8606790" y="3033813"/>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84C9BB-3B59-C411-5AA6-C1CDC6352C79}"/>
              </a:ext>
            </a:extLst>
          </p:cNvPr>
          <p:cNvCxnSpPr>
            <a:cxnSpLocks/>
            <a:stCxn id="17" idx="2"/>
            <a:endCxn id="16" idx="0"/>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91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Finding LLM Scaling Laws with </a:t>
            </a:r>
            <a:r>
              <a:rPr lang="en-US" dirty="0" err="1"/>
              <a:t>LaSR</a:t>
            </a:r>
            <a:endParaRPr lang="en-US" dirty="0"/>
          </a:p>
        </p:txBody>
      </p:sp>
      <p:sp>
        <p:nvSpPr>
          <p:cNvPr id="9" name="TextBox 8">
            <a:extLst>
              <a:ext uri="{FF2B5EF4-FFF2-40B4-BE49-F238E27FC236}">
                <a16:creationId xmlns:a16="http://schemas.microsoft.com/office/drawing/2014/main" id="{469635AD-69CC-A401-DBCD-382EF6811907}"/>
              </a:ext>
            </a:extLst>
          </p:cNvPr>
          <p:cNvSpPr txBox="1"/>
          <p:nvPr/>
        </p:nvSpPr>
        <p:spPr>
          <a:xfrm>
            <a:off x="5237988" y="6492875"/>
            <a:ext cx="6954012" cy="369332"/>
          </a:xfrm>
          <a:prstGeom prst="rect">
            <a:avLst/>
          </a:prstGeom>
          <a:noFill/>
        </p:spPr>
        <p:txBody>
          <a:bodyPr wrap="square">
            <a:spAutoFit/>
          </a:bodyPr>
          <a:lstStyle/>
          <a:p>
            <a:r>
              <a:rPr lang="en-US" b="1" i="1" dirty="0"/>
              <a:t>Training Compute-Optimal Large Language Models, Hoffman et. al</a:t>
            </a:r>
          </a:p>
        </p:txBody>
      </p:sp>
      <p:sp>
        <p:nvSpPr>
          <p:cNvPr id="12" name="TextBox 11">
            <a:extLst>
              <a:ext uri="{FF2B5EF4-FFF2-40B4-BE49-F238E27FC236}">
                <a16:creationId xmlns:a16="http://schemas.microsoft.com/office/drawing/2014/main" id="{F52313E2-B310-3DB5-9E17-8985F70D8B64}"/>
              </a:ext>
            </a:extLst>
          </p:cNvPr>
          <p:cNvSpPr txBox="1"/>
          <p:nvPr/>
        </p:nvSpPr>
        <p:spPr>
          <a:xfrm>
            <a:off x="536448" y="1925551"/>
            <a:ext cx="4465320" cy="954107"/>
          </a:xfrm>
          <a:prstGeom prst="rect">
            <a:avLst/>
          </a:prstGeom>
          <a:noFill/>
        </p:spPr>
        <p:txBody>
          <a:bodyPr wrap="square" rtlCol="0">
            <a:spAutoFit/>
          </a:bodyPr>
          <a:lstStyle/>
          <a:p>
            <a:r>
              <a:rPr lang="en-US" sz="2800" b="1" dirty="0"/>
              <a:t>Step 1</a:t>
            </a:r>
            <a:r>
              <a:rPr lang="en-US" sz="2800" dirty="0"/>
              <a:t>: Measure model loss </a:t>
            </a:r>
            <a:r>
              <a:rPr lang="en-US" sz="2800" dirty="0" err="1"/>
              <a:t>w.r.t</a:t>
            </a:r>
            <a:r>
              <a:rPr lang="en-US" sz="2800" dirty="0"/>
              <a:t> hyper parameters.</a:t>
            </a:r>
          </a:p>
        </p:txBody>
      </p:sp>
      <p:sp>
        <p:nvSpPr>
          <p:cNvPr id="13" name="TextBox 12">
            <a:extLst>
              <a:ext uri="{FF2B5EF4-FFF2-40B4-BE49-F238E27FC236}">
                <a16:creationId xmlns:a16="http://schemas.microsoft.com/office/drawing/2014/main" id="{ED0FF1D9-2567-9436-AD1B-508F0BEBF91C}"/>
              </a:ext>
            </a:extLst>
          </p:cNvPr>
          <p:cNvSpPr txBox="1"/>
          <p:nvPr/>
        </p:nvSpPr>
        <p:spPr>
          <a:xfrm>
            <a:off x="536447" y="3428999"/>
            <a:ext cx="4919443" cy="954107"/>
          </a:xfrm>
          <a:prstGeom prst="rect">
            <a:avLst/>
          </a:prstGeom>
          <a:noFill/>
        </p:spPr>
        <p:txBody>
          <a:bodyPr wrap="square" rtlCol="0">
            <a:spAutoFit/>
          </a:bodyPr>
          <a:lstStyle/>
          <a:p>
            <a:r>
              <a:rPr lang="en-US" sz="2800" b="1" dirty="0"/>
              <a:t>Step 2</a:t>
            </a:r>
            <a:r>
              <a:rPr lang="en-US" sz="2800" dirty="0"/>
              <a:t>: Use symbolic regression to postulate and fit scaling laws</a:t>
            </a:r>
          </a:p>
        </p:txBody>
      </p:sp>
      <p:sp>
        <p:nvSpPr>
          <p:cNvPr id="14" name="TextBox 13">
            <a:extLst>
              <a:ext uri="{FF2B5EF4-FFF2-40B4-BE49-F238E27FC236}">
                <a16:creationId xmlns:a16="http://schemas.microsoft.com/office/drawing/2014/main" id="{E705777D-6729-0D85-D378-97D06B10646C}"/>
              </a:ext>
            </a:extLst>
          </p:cNvPr>
          <p:cNvSpPr txBox="1"/>
          <p:nvPr/>
        </p:nvSpPr>
        <p:spPr>
          <a:xfrm>
            <a:off x="536448" y="4920671"/>
            <a:ext cx="4465320" cy="1815882"/>
          </a:xfrm>
          <a:prstGeom prst="rect">
            <a:avLst/>
          </a:prstGeom>
          <a:noFill/>
        </p:spPr>
        <p:txBody>
          <a:bodyPr wrap="square" rtlCol="0">
            <a:spAutoFit/>
          </a:bodyPr>
          <a:lstStyle/>
          <a:p>
            <a:r>
              <a:rPr lang="en-US" sz="2800" b="1" dirty="0"/>
              <a:t>Step 3:</a:t>
            </a:r>
            <a:r>
              <a:rPr lang="en-US" sz="2800" dirty="0"/>
              <a:t> Choose the scaling law that fits the data the best while using the least parameters.</a:t>
            </a:r>
          </a:p>
        </p:txBody>
      </p:sp>
      <p:cxnSp>
        <p:nvCxnSpPr>
          <p:cNvPr id="20" name="Straight Arrow Connector 19">
            <a:extLst>
              <a:ext uri="{FF2B5EF4-FFF2-40B4-BE49-F238E27FC236}">
                <a16:creationId xmlns:a16="http://schemas.microsoft.com/office/drawing/2014/main" id="{CCB6374B-F6A8-A64F-666A-064EAE728B88}"/>
              </a:ext>
            </a:extLst>
          </p:cNvPr>
          <p:cNvCxnSpPr>
            <a:cxnSpLocks/>
          </p:cNvCxnSpPr>
          <p:nvPr/>
        </p:nvCxnSpPr>
        <p:spPr>
          <a:xfrm>
            <a:off x="8606788" y="2855882"/>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84C9BB-3B59-C411-5AA6-C1CDC6352C79}"/>
              </a:ext>
            </a:extLst>
          </p:cNvPr>
          <p:cNvCxnSpPr>
            <a:cxnSpLocks/>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403B0191-76F6-4900-C626-BC8076D27BE0}"/>
              </a:ext>
            </a:extLst>
          </p:cNvPr>
          <p:cNvSpPr/>
          <p:nvPr/>
        </p:nvSpPr>
        <p:spPr>
          <a:xfrm>
            <a:off x="6012941" y="1729055"/>
            <a:ext cx="5187697" cy="1111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Google DeepMind </a:t>
            </a:r>
            <a:r>
              <a:rPr lang="en-US" dirty="0"/>
              <a:t>BIG-Bench</a:t>
            </a:r>
          </a:p>
          <a:p>
            <a:pPr algn="ctr"/>
            <a:r>
              <a:rPr lang="en-US" dirty="0"/>
              <a:t>(204 tasks, 55 LLMs, )</a:t>
            </a:r>
          </a:p>
        </p:txBody>
      </p:sp>
      <p:sp>
        <p:nvSpPr>
          <p:cNvPr id="6" name="Rounded Rectangle 5">
            <a:extLst>
              <a:ext uri="{FF2B5EF4-FFF2-40B4-BE49-F238E27FC236}">
                <a16:creationId xmlns:a16="http://schemas.microsoft.com/office/drawing/2014/main" id="{6D42A404-F953-0946-444B-1BA55A72E91B}"/>
              </a:ext>
            </a:extLst>
          </p:cNvPr>
          <p:cNvSpPr/>
          <p:nvPr/>
        </p:nvSpPr>
        <p:spPr>
          <a:xfrm>
            <a:off x="7457447" y="3266705"/>
            <a:ext cx="2298686" cy="954107"/>
          </a:xfrm>
          <a:prstGeom prst="roundRect">
            <a:avLst/>
          </a:prstGeom>
          <a:solidFill>
            <a:srgbClr val="FF7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LaSR</a:t>
            </a:r>
            <a:endParaRPr lang="en-US" b="1" dirty="0"/>
          </a:p>
        </p:txBody>
      </p:sp>
      <p:pic>
        <p:nvPicPr>
          <p:cNvPr id="7" name="Picture 6">
            <a:extLst>
              <a:ext uri="{FF2B5EF4-FFF2-40B4-BE49-F238E27FC236}">
                <a16:creationId xmlns:a16="http://schemas.microsoft.com/office/drawing/2014/main" id="{D02ECBDF-488B-4032-4940-E9FCA012B9C4}"/>
              </a:ext>
            </a:extLst>
          </p:cNvPr>
          <p:cNvPicPr>
            <a:picLocks noChangeAspect="1"/>
          </p:cNvPicPr>
          <p:nvPr/>
        </p:nvPicPr>
        <p:blipFill>
          <a:blip r:embed="rId2"/>
          <a:stretch>
            <a:fillRect/>
          </a:stretch>
        </p:blipFill>
        <p:spPr>
          <a:xfrm>
            <a:off x="5935860" y="5071158"/>
            <a:ext cx="5341856" cy="1177108"/>
          </a:xfrm>
          <a:prstGeom prst="rect">
            <a:avLst/>
          </a:prstGeom>
        </p:spPr>
      </p:pic>
      <p:sp>
        <p:nvSpPr>
          <p:cNvPr id="3" name="Rectangle 2">
            <a:extLst>
              <a:ext uri="{FF2B5EF4-FFF2-40B4-BE49-F238E27FC236}">
                <a16:creationId xmlns:a16="http://schemas.microsoft.com/office/drawing/2014/main" id="{B620FADA-61D5-7215-031D-2AA35BE028F5}"/>
              </a:ext>
            </a:extLst>
          </p:cNvPr>
          <p:cNvSpPr/>
          <p:nvPr/>
        </p:nvSpPr>
        <p:spPr>
          <a:xfrm>
            <a:off x="7457447" y="6008914"/>
            <a:ext cx="184324" cy="126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784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EE44-2A79-E87F-6D90-EFCBE3B07E12}"/>
              </a:ext>
            </a:extLst>
          </p:cNvPr>
          <p:cNvSpPr>
            <a:spLocks noGrp="1"/>
          </p:cNvSpPr>
          <p:nvPr>
            <p:ph type="title"/>
          </p:nvPr>
        </p:nvSpPr>
        <p:spPr/>
        <p:txBody>
          <a:bodyPr/>
          <a:lstStyle/>
          <a:p>
            <a:r>
              <a:rPr lang="en-US" dirty="0"/>
              <a:t>LLM Scaling Law</a:t>
            </a:r>
          </a:p>
        </p:txBody>
      </p:sp>
      <p:pic>
        <p:nvPicPr>
          <p:cNvPr id="7" name="Picture 6" descr="A graph of a training step&#10;&#10;Description automatically generated">
            <a:extLst>
              <a:ext uri="{FF2B5EF4-FFF2-40B4-BE49-F238E27FC236}">
                <a16:creationId xmlns:a16="http://schemas.microsoft.com/office/drawing/2014/main" id="{9B4E7767-A9BD-ACD4-FBE2-2D17E3244A86}"/>
              </a:ext>
            </a:extLst>
          </p:cNvPr>
          <p:cNvPicPr>
            <a:picLocks noChangeAspect="1"/>
          </p:cNvPicPr>
          <p:nvPr/>
        </p:nvPicPr>
        <p:blipFill>
          <a:blip r:embed="rId2"/>
          <a:stretch>
            <a:fillRect/>
          </a:stretch>
        </p:blipFill>
        <p:spPr>
          <a:xfrm>
            <a:off x="1472184" y="1309420"/>
            <a:ext cx="9247632" cy="5548580"/>
          </a:xfrm>
          <a:prstGeom prst="rect">
            <a:avLst/>
          </a:prstGeom>
        </p:spPr>
      </p:pic>
      <p:sp>
        <p:nvSpPr>
          <p:cNvPr id="4" name="Content Placeholder 2">
            <a:extLst>
              <a:ext uri="{FF2B5EF4-FFF2-40B4-BE49-F238E27FC236}">
                <a16:creationId xmlns:a16="http://schemas.microsoft.com/office/drawing/2014/main" id="{2F0E9422-8FA7-2580-5E6E-670A3E97AE1C}"/>
              </a:ext>
            </a:extLst>
          </p:cNvPr>
          <p:cNvSpPr txBox="1">
            <a:spLocks/>
          </p:cNvSpPr>
          <p:nvPr/>
        </p:nvSpPr>
        <p:spPr>
          <a:xfrm>
            <a:off x="307605" y="1908041"/>
            <a:ext cx="2764779"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Rectangle 2">
            <a:extLst>
              <a:ext uri="{FF2B5EF4-FFF2-40B4-BE49-F238E27FC236}">
                <a16:creationId xmlns:a16="http://schemas.microsoft.com/office/drawing/2014/main" id="{9139FB1E-8557-B203-BDE6-4E17211D39CF}"/>
              </a:ext>
            </a:extLst>
          </p:cNvPr>
          <p:cNvSpPr/>
          <p:nvPr/>
        </p:nvSpPr>
        <p:spPr>
          <a:xfrm>
            <a:off x="3736331" y="1825805"/>
            <a:ext cx="78534" cy="50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486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9A57-C156-EA9E-1369-3B188CDB5DC8}"/>
              </a:ext>
            </a:extLst>
          </p:cNvPr>
          <p:cNvSpPr>
            <a:spLocks noGrp="1"/>
          </p:cNvSpPr>
          <p:nvPr>
            <p:ph type="title"/>
          </p:nvPr>
        </p:nvSpPr>
        <p:spPr>
          <a:xfrm>
            <a:off x="0" y="-202701"/>
            <a:ext cx="11887200" cy="1325563"/>
          </a:xfrm>
        </p:spPr>
        <p:txBody>
          <a:bodyPr/>
          <a:lstStyle/>
          <a:p>
            <a:r>
              <a:rPr lang="en-US" dirty="0"/>
              <a:t>Discovering New Empirical Laws  (Prelim)</a:t>
            </a:r>
          </a:p>
        </p:txBody>
      </p:sp>
      <p:pic>
        <p:nvPicPr>
          <p:cNvPr id="11269" name="Picture 5">
            <a:extLst>
              <a:ext uri="{FF2B5EF4-FFF2-40B4-BE49-F238E27FC236}">
                <a16:creationId xmlns:a16="http://schemas.microsoft.com/office/drawing/2014/main" id="{D0C1359A-0E49-5249-7F57-3ED199AF3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60" y="1417110"/>
            <a:ext cx="3659033" cy="5372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11545-330F-184A-A7EB-7F49EF31064D}"/>
              </a:ext>
            </a:extLst>
          </p:cNvPr>
          <p:cNvSpPr txBox="1"/>
          <p:nvPr/>
        </p:nvSpPr>
        <p:spPr>
          <a:xfrm>
            <a:off x="4651058" y="1197387"/>
            <a:ext cx="7213680" cy="830997"/>
          </a:xfrm>
          <a:prstGeom prst="rect">
            <a:avLst/>
          </a:prstGeom>
          <a:noFill/>
        </p:spPr>
        <p:txBody>
          <a:bodyPr wrap="square">
            <a:spAutoFit/>
          </a:bodyPr>
          <a:lstStyle/>
          <a:p>
            <a:pPr algn="ctr" rtl="0">
              <a:spcBef>
                <a:spcPts val="0"/>
              </a:spcBef>
              <a:spcAft>
                <a:spcPts val="0"/>
              </a:spcAft>
            </a:pPr>
            <a:r>
              <a:rPr lang="en-US" sz="2400" b="0" i="0" u="none" strike="noStrike" dirty="0">
                <a:solidFill>
                  <a:srgbClr val="4285F4"/>
                </a:solidFill>
                <a:effectLst/>
                <a:latin typeface="Arial" panose="020B0604020202020204" pitchFamily="34" charset="0"/>
              </a:rPr>
              <a:t>Cosmology Problem: </a:t>
            </a:r>
            <a:r>
              <a:rPr lang="en-US" sz="2400" b="0" i="1" u="none" strike="noStrike" dirty="0">
                <a:solidFill>
                  <a:srgbClr val="4285F4"/>
                </a:solidFill>
                <a:effectLst/>
                <a:latin typeface="Arial" panose="020B0604020202020204" pitchFamily="34" charset="0"/>
              </a:rPr>
              <a:t>How does the distribution of matter in galaxies change as they age?</a:t>
            </a:r>
            <a:endParaRPr lang="en-US" sz="2400" dirty="0">
              <a:effectLst/>
            </a:endParaRPr>
          </a:p>
        </p:txBody>
      </p:sp>
      <p:pic>
        <p:nvPicPr>
          <p:cNvPr id="11271" name="Picture 7">
            <a:extLst>
              <a:ext uri="{FF2B5EF4-FFF2-40B4-BE49-F238E27FC236}">
                <a16:creationId xmlns:a16="http://schemas.microsoft.com/office/drawing/2014/main" id="{684E0F47-03CE-CABA-1B32-11014FFE0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46" y="4103552"/>
            <a:ext cx="6691898" cy="7432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8E35F5-99CD-5954-163E-19D4924E8085}"/>
              </a:ext>
            </a:extLst>
          </p:cNvPr>
          <p:cNvSpPr txBox="1"/>
          <p:nvPr/>
        </p:nvSpPr>
        <p:spPr>
          <a:xfrm>
            <a:off x="6584218" y="2853770"/>
            <a:ext cx="3568349" cy="646331"/>
          </a:xfrm>
          <a:prstGeom prst="rect">
            <a:avLst/>
          </a:prstGeom>
          <a:noFill/>
        </p:spPr>
        <p:txBody>
          <a:bodyPr wrap="none" rtlCol="0">
            <a:spAutoFit/>
          </a:bodyPr>
          <a:lstStyle/>
          <a:p>
            <a:r>
              <a:rPr lang="en-US" sz="3600" b="1" dirty="0"/>
              <a:t>Discovered Law</a:t>
            </a:r>
          </a:p>
        </p:txBody>
      </p:sp>
      <p:sp>
        <p:nvSpPr>
          <p:cNvPr id="11" name="TextBox 10">
            <a:extLst>
              <a:ext uri="{FF2B5EF4-FFF2-40B4-BE49-F238E27FC236}">
                <a16:creationId xmlns:a16="http://schemas.microsoft.com/office/drawing/2014/main" id="{E4E50BFA-7735-06B2-02E2-5663FA4454C5}"/>
              </a:ext>
            </a:extLst>
          </p:cNvPr>
          <p:cNvSpPr txBox="1"/>
          <p:nvPr/>
        </p:nvSpPr>
        <p:spPr>
          <a:xfrm>
            <a:off x="9448800" y="5407378"/>
            <a:ext cx="1002390" cy="369332"/>
          </a:xfrm>
          <a:prstGeom prst="rect">
            <a:avLst/>
          </a:prstGeom>
          <a:noFill/>
        </p:spPr>
        <p:txBody>
          <a:bodyPr wrap="none" rtlCol="0">
            <a:spAutoFit/>
          </a:bodyPr>
          <a:lstStyle/>
          <a:p>
            <a:r>
              <a:rPr lang="en-US" b="1" dirty="0">
                <a:solidFill>
                  <a:srgbClr val="FF0000"/>
                </a:solidFill>
              </a:rPr>
              <a:t>redshift</a:t>
            </a:r>
          </a:p>
        </p:txBody>
      </p:sp>
      <p:cxnSp>
        <p:nvCxnSpPr>
          <p:cNvPr id="13" name="Straight Arrow Connector 12">
            <a:extLst>
              <a:ext uri="{FF2B5EF4-FFF2-40B4-BE49-F238E27FC236}">
                <a16:creationId xmlns:a16="http://schemas.microsoft.com/office/drawing/2014/main" id="{2C0A6D7C-21FD-6C0E-4786-6358D2966B89}"/>
              </a:ext>
            </a:extLst>
          </p:cNvPr>
          <p:cNvCxnSpPr/>
          <p:nvPr/>
        </p:nvCxnSpPr>
        <p:spPr>
          <a:xfrm flipH="1" flipV="1">
            <a:off x="9279172" y="4846806"/>
            <a:ext cx="492981" cy="560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B25FBCE-9384-CA20-0964-6A9BBA4A8376}"/>
              </a:ext>
            </a:extLst>
          </p:cNvPr>
          <p:cNvSpPr/>
          <p:nvPr/>
        </p:nvSpPr>
        <p:spPr>
          <a:xfrm>
            <a:off x="4849586" y="3657599"/>
            <a:ext cx="7037614" cy="2318657"/>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3" name="Picture 9">
            <a:extLst>
              <a:ext uri="{FF2B5EF4-FFF2-40B4-BE49-F238E27FC236}">
                <a16:creationId xmlns:a16="http://schemas.microsoft.com/office/drawing/2014/main" id="{73F4306B-BDE5-2B0E-5FC3-007B5CFCD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9" y="927086"/>
            <a:ext cx="44450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289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aph of a training step&#10;&#10;Description automatically generated">
            <a:extLst>
              <a:ext uri="{FF2B5EF4-FFF2-40B4-BE49-F238E27FC236}">
                <a16:creationId xmlns:a16="http://schemas.microsoft.com/office/drawing/2014/main" id="{9B4E7767-A9BD-ACD4-FBE2-2D17E3244A86}"/>
              </a:ext>
            </a:extLst>
          </p:cNvPr>
          <p:cNvPicPr>
            <a:picLocks noChangeAspect="1"/>
          </p:cNvPicPr>
          <p:nvPr/>
        </p:nvPicPr>
        <p:blipFill>
          <a:blip r:embed="rId2"/>
          <a:stretch>
            <a:fillRect/>
          </a:stretch>
        </p:blipFill>
        <p:spPr>
          <a:xfrm>
            <a:off x="705394" y="194636"/>
            <a:ext cx="10781212" cy="6468728"/>
          </a:xfrm>
          <a:prstGeom prst="rect">
            <a:avLst/>
          </a:prstGeom>
        </p:spPr>
      </p:pic>
      <p:sp>
        <p:nvSpPr>
          <p:cNvPr id="4" name="Content Placeholder 2">
            <a:extLst>
              <a:ext uri="{FF2B5EF4-FFF2-40B4-BE49-F238E27FC236}">
                <a16:creationId xmlns:a16="http://schemas.microsoft.com/office/drawing/2014/main" id="{2F0E9422-8FA7-2580-5E6E-670A3E97AE1C}"/>
              </a:ext>
            </a:extLst>
          </p:cNvPr>
          <p:cNvSpPr txBox="1">
            <a:spLocks/>
          </p:cNvSpPr>
          <p:nvPr/>
        </p:nvSpPr>
        <p:spPr>
          <a:xfrm>
            <a:off x="307605" y="1908041"/>
            <a:ext cx="2764779"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93673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C339-4F5B-A4D7-4505-575A02685A46}"/>
              </a:ext>
            </a:extLst>
          </p:cNvPr>
          <p:cNvSpPr>
            <a:spLocks noGrp="1"/>
          </p:cNvSpPr>
          <p:nvPr>
            <p:ph type="title"/>
          </p:nvPr>
        </p:nvSpPr>
        <p:spPr/>
        <p:txBody>
          <a:bodyPr/>
          <a:lstStyle/>
          <a:p>
            <a:r>
              <a:rPr lang="en-US" dirty="0"/>
              <a:t>Qualitative Traits</a:t>
            </a:r>
          </a:p>
        </p:txBody>
      </p:sp>
      <p:sp>
        <p:nvSpPr>
          <p:cNvPr id="6" name="TextBox 5">
            <a:extLst>
              <a:ext uri="{FF2B5EF4-FFF2-40B4-BE49-F238E27FC236}">
                <a16:creationId xmlns:a16="http://schemas.microsoft.com/office/drawing/2014/main" id="{49598A2E-842F-3503-4EDB-FB74E5426D70}"/>
              </a:ext>
            </a:extLst>
          </p:cNvPr>
          <p:cNvSpPr txBox="1"/>
          <p:nvPr/>
        </p:nvSpPr>
        <p:spPr>
          <a:xfrm>
            <a:off x="309880" y="1886635"/>
            <a:ext cx="5339080" cy="2677656"/>
          </a:xfrm>
          <a:prstGeom prst="rect">
            <a:avLst/>
          </a:prstGeom>
          <a:noFill/>
        </p:spPr>
        <p:txBody>
          <a:bodyPr wrap="square">
            <a:spAutoFit/>
          </a:bodyPr>
          <a:lstStyle/>
          <a:p>
            <a:pPr marL="285750" indent="-285750">
              <a:buFont typeface="Arial" panose="020B0604020202020204" pitchFamily="34" charset="0"/>
              <a:buChar char="•"/>
            </a:pPr>
            <a:r>
              <a:rPr lang="en-US" sz="2800" dirty="0"/>
              <a:t>Interaction between training hyper params (#steps) and testing hyper params (#shots)</a:t>
            </a:r>
          </a:p>
          <a:p>
            <a:endParaRPr lang="en-US" sz="2800" dirty="0"/>
          </a:p>
          <a:p>
            <a:pPr marL="285750" indent="-285750">
              <a:buFont typeface="Arial" panose="020B0604020202020204" pitchFamily="34" charset="0"/>
              <a:buChar char="•"/>
            </a:pPr>
            <a:r>
              <a:rPr lang="en-US" sz="2800" dirty="0"/>
              <a:t>We can modify Chinchilla using empirical insights</a:t>
            </a:r>
          </a:p>
        </p:txBody>
      </p:sp>
      <p:pic>
        <p:nvPicPr>
          <p:cNvPr id="9" name="Picture 8" descr="A math equations with black text&#10;&#10;Description automatically generated with medium confidence">
            <a:extLst>
              <a:ext uri="{FF2B5EF4-FFF2-40B4-BE49-F238E27FC236}">
                <a16:creationId xmlns:a16="http://schemas.microsoft.com/office/drawing/2014/main" id="{A6B8C7C5-4CA4-A5BC-80AC-90C22B074E17}"/>
              </a:ext>
            </a:extLst>
          </p:cNvPr>
          <p:cNvPicPr>
            <a:picLocks noChangeAspect="1"/>
          </p:cNvPicPr>
          <p:nvPr/>
        </p:nvPicPr>
        <p:blipFill rotWithShape="1">
          <a:blip r:embed="rId2"/>
          <a:srcRect l="2416"/>
          <a:stretch/>
        </p:blipFill>
        <p:spPr>
          <a:xfrm>
            <a:off x="3505200" y="4178211"/>
            <a:ext cx="8514174" cy="1402868"/>
          </a:xfrm>
          <a:prstGeom prst="rect">
            <a:avLst/>
          </a:prstGeom>
        </p:spPr>
      </p:pic>
      <p:pic>
        <p:nvPicPr>
          <p:cNvPr id="11" name="Picture 10">
            <a:extLst>
              <a:ext uri="{FF2B5EF4-FFF2-40B4-BE49-F238E27FC236}">
                <a16:creationId xmlns:a16="http://schemas.microsoft.com/office/drawing/2014/main" id="{55DEBB9D-3655-3D3E-A7FB-731AD0C74E05}"/>
              </a:ext>
            </a:extLst>
          </p:cNvPr>
          <p:cNvPicPr>
            <a:picLocks noChangeAspect="1"/>
          </p:cNvPicPr>
          <p:nvPr/>
        </p:nvPicPr>
        <p:blipFill>
          <a:blip r:embed="rId3"/>
          <a:stretch>
            <a:fillRect/>
          </a:stretch>
        </p:blipFill>
        <p:spPr>
          <a:xfrm>
            <a:off x="5689600" y="1737813"/>
            <a:ext cx="5664200" cy="1219200"/>
          </a:xfrm>
          <a:prstGeom prst="rect">
            <a:avLst/>
          </a:prstGeom>
        </p:spPr>
      </p:pic>
    </p:spTree>
    <p:extLst>
      <p:ext uri="{BB962C8B-B14F-4D97-AF65-F5344CB8AC3E}">
        <p14:creationId xmlns:p14="http://schemas.microsoft.com/office/powerpoint/2010/main" val="266417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10EC00-507D-A338-24B5-A65196BC7B14}"/>
              </a:ext>
            </a:extLst>
          </p:cNvPr>
          <p:cNvPicPr>
            <a:picLocks noChangeAspect="1"/>
          </p:cNvPicPr>
          <p:nvPr/>
        </p:nvPicPr>
        <p:blipFill>
          <a:blip r:embed="rId2"/>
          <a:stretch>
            <a:fillRect/>
          </a:stretch>
        </p:blipFill>
        <p:spPr>
          <a:xfrm>
            <a:off x="886503" y="1574800"/>
            <a:ext cx="10418994" cy="3031133"/>
          </a:xfrm>
          <a:prstGeom prst="rect">
            <a:avLst/>
          </a:prstGeom>
        </p:spPr>
      </p:pic>
      <p:sp>
        <p:nvSpPr>
          <p:cNvPr id="2" name="Title 1">
            <a:extLst>
              <a:ext uri="{FF2B5EF4-FFF2-40B4-BE49-F238E27FC236}">
                <a16:creationId xmlns:a16="http://schemas.microsoft.com/office/drawing/2014/main" id="{32F4C339-4F5B-A4D7-4505-575A02685A46}"/>
              </a:ext>
            </a:extLst>
          </p:cNvPr>
          <p:cNvSpPr>
            <a:spLocks noGrp="1"/>
          </p:cNvSpPr>
          <p:nvPr>
            <p:ph type="title"/>
          </p:nvPr>
        </p:nvSpPr>
        <p:spPr/>
        <p:txBody>
          <a:bodyPr/>
          <a:lstStyle/>
          <a:p>
            <a:r>
              <a:rPr lang="en-US" dirty="0"/>
              <a:t>Qualitative Traits</a:t>
            </a:r>
          </a:p>
        </p:txBody>
      </p:sp>
    </p:spTree>
    <p:extLst>
      <p:ext uri="{BB962C8B-B14F-4D97-AF65-F5344CB8AC3E}">
        <p14:creationId xmlns:p14="http://schemas.microsoft.com/office/powerpoint/2010/main" val="77019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dirty="0"/>
              <a:t>Scientific Discovery</a:t>
            </a:r>
          </a:p>
          <a:p>
            <a:pPr marL="514350" indent="-514350">
              <a:buFont typeface="+mj-lt"/>
              <a:buAutoNum type="arabicPeriod"/>
            </a:pPr>
            <a:r>
              <a:rPr lang="en-US" dirty="0"/>
              <a:t>Symbolic Regression</a:t>
            </a:r>
          </a:p>
          <a:p>
            <a:pPr marL="457200" lvl="1" indent="0">
              <a:buNone/>
            </a:pPr>
            <a:r>
              <a:rPr lang="en-US" dirty="0"/>
              <a:t>Symbolic Regression with a Concept Library</a:t>
            </a:r>
            <a:br>
              <a:rPr lang="en-US" dirty="0"/>
            </a:br>
            <a:r>
              <a:rPr lang="en-US" dirty="0"/>
              <a:t>(NeurIPS’24)</a:t>
            </a:r>
          </a:p>
          <a:p>
            <a:pPr marL="514350" indent="-514350">
              <a:buFont typeface="+mj-lt"/>
              <a:buAutoNum type="arabicPeriod"/>
            </a:pPr>
            <a:r>
              <a:rPr lang="en-US" b="1" dirty="0"/>
              <a:t>Visual Reasoning</a:t>
            </a:r>
          </a:p>
          <a:p>
            <a:pPr marL="457200" lvl="1" indent="0">
              <a:buNone/>
            </a:pPr>
            <a:r>
              <a:rPr lang="en-US" b="1" dirty="0"/>
              <a:t>Self-Evolving Visual Concept Library using Vision-Language Critics</a:t>
            </a:r>
            <a:br>
              <a:rPr lang="en-US" b="1" dirty="0"/>
            </a:br>
            <a:r>
              <a:rPr lang="en-US" b="1" dirty="0"/>
              <a:t>(CVPR’25)</a:t>
            </a:r>
          </a:p>
          <a:p>
            <a:pPr marL="514350" indent="-514350">
              <a:buFont typeface="+mj-lt"/>
              <a:buAutoNum type="arabicPeriod"/>
            </a:pPr>
            <a:r>
              <a:rPr lang="en-US" dirty="0"/>
              <a:t>Discussion</a:t>
            </a:r>
          </a:p>
        </p:txBody>
      </p:sp>
    </p:spTree>
    <p:extLst>
      <p:ext uri="{BB962C8B-B14F-4D97-AF65-F5344CB8AC3E}">
        <p14:creationId xmlns:p14="http://schemas.microsoft.com/office/powerpoint/2010/main" val="734950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Recap: Symbolic Regression</a:t>
            </a:r>
          </a:p>
        </p:txBody>
      </p:sp>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501767" y="4124168"/>
            <a:ext cx="3140002" cy="369332"/>
          </a:xfrm>
          <a:prstGeom prst="rect">
            <a:avLst/>
          </a:prstGeom>
          <a:noFill/>
        </p:spPr>
        <p:txBody>
          <a:bodyPr wrap="square" rtlCol="0">
            <a:spAutoFit/>
          </a:bodyPr>
          <a:lstStyle/>
          <a:p>
            <a:pPr algn="ctr"/>
            <a:r>
              <a:rPr lang="en-US" dirty="0"/>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228" y="4698562"/>
            <a:ext cx="2301458" cy="6112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74146" y="5004108"/>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4"/>
          <a:srcRect b="15862"/>
          <a:stretch/>
        </p:blipFill>
        <p:spPr bwMode="auto">
          <a:xfrm>
            <a:off x="502152" y="3778641"/>
            <a:ext cx="5292224" cy="29483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4"/>
          <a:srcRect l="1626" t="85063" r="43763" b="4696"/>
          <a:stretch/>
        </p:blipFill>
        <p:spPr bwMode="auto">
          <a:xfrm>
            <a:off x="1550231" y="3597230"/>
            <a:ext cx="4244142" cy="526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B36B46-360B-2205-83A8-66B3E7BDDA66}"/>
              </a:ext>
            </a:extLst>
          </p:cNvPr>
          <p:cNvPicPr>
            <a:picLocks noChangeAspect="1"/>
          </p:cNvPicPr>
          <p:nvPr/>
        </p:nvPicPr>
        <p:blipFill>
          <a:blip r:embed="rId5"/>
          <a:stretch>
            <a:fillRect/>
          </a:stretch>
        </p:blipFill>
        <p:spPr>
          <a:xfrm>
            <a:off x="649910" y="1411964"/>
            <a:ext cx="10892180" cy="1987031"/>
          </a:xfrm>
          <a:prstGeom prst="rect">
            <a:avLst/>
          </a:prstGeom>
        </p:spPr>
      </p:pic>
      <p:sp>
        <p:nvSpPr>
          <p:cNvPr id="10" name="Rectangle 9">
            <a:extLst>
              <a:ext uri="{FF2B5EF4-FFF2-40B4-BE49-F238E27FC236}">
                <a16:creationId xmlns:a16="http://schemas.microsoft.com/office/drawing/2014/main" id="{0DBF6726-BC76-EC2C-C4B4-3D265255E7E2}"/>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11" name="Rectangle 10">
            <a:extLst>
              <a:ext uri="{FF2B5EF4-FFF2-40B4-BE49-F238E27FC236}">
                <a16:creationId xmlns:a16="http://schemas.microsoft.com/office/drawing/2014/main" id="{47EBD15F-116F-75F2-F833-F9ED3E5A8E55}"/>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4318986" y="2635693"/>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0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850A-2CF4-69AA-1AA3-B1D16364D989}"/>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70A891BB-2F1E-6EEA-2E6E-CF212CC8C6B3}"/>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
        <p:nvSpPr>
          <p:cNvPr id="5" name="Rectangle 4">
            <a:extLst>
              <a:ext uri="{FF2B5EF4-FFF2-40B4-BE49-F238E27FC236}">
                <a16:creationId xmlns:a16="http://schemas.microsoft.com/office/drawing/2014/main" id="{D74A9D5D-6F6F-93C5-B224-C8D704416FD6}"/>
              </a:ext>
            </a:extLst>
          </p:cNvPr>
          <p:cNvSpPr/>
          <p:nvPr/>
        </p:nvSpPr>
        <p:spPr>
          <a:xfrm>
            <a:off x="3847605" y="2458192"/>
            <a:ext cx="3859481" cy="1923803"/>
          </a:xfrm>
          <a:prstGeom prst="rect">
            <a:avLst/>
          </a:prstGeom>
          <a:solidFill>
            <a:schemeClr val="accent1">
              <a:alpha val="2192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57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dirty="0"/>
              <a:t>Visual Reasoning</a:t>
            </a:r>
          </a:p>
        </p:txBody>
      </p:sp>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411964"/>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015339"/>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2986764"/>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0F7149F2-49CB-7F66-1AA9-8D7AEDEB54FA}"/>
              </a:ext>
            </a:extLst>
          </p:cNvPr>
          <p:cNvSpPr/>
          <p:nvPr/>
        </p:nvSpPr>
        <p:spPr>
          <a:xfrm>
            <a:off x="4191000" y="2656766"/>
            <a:ext cx="3057698"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A57B2E9-1E2E-2550-26DC-62DB6F299414}"/>
              </a:ext>
            </a:extLst>
          </p:cNvPr>
          <p:cNvSpPr txBox="1"/>
          <p:nvPr/>
        </p:nvSpPr>
        <p:spPr>
          <a:xfrm>
            <a:off x="506413" y="6357481"/>
            <a:ext cx="3130572" cy="338554"/>
          </a:xfrm>
          <a:prstGeom prst="rect">
            <a:avLst/>
          </a:prstGeom>
          <a:noFill/>
        </p:spPr>
        <p:txBody>
          <a:bodyPr wrap="square" rtlCol="0">
            <a:spAutoFit/>
          </a:bodyPr>
          <a:lstStyle/>
          <a:p>
            <a:r>
              <a:rPr lang="en-US" sz="1600" b="1" dirty="0"/>
              <a:t>Observation:</a:t>
            </a:r>
            <a:r>
              <a:rPr lang="en-US" sz="1600" dirty="0"/>
              <a:t> Geolocated Picture</a:t>
            </a:r>
          </a:p>
        </p:txBody>
      </p:sp>
      <p:cxnSp>
        <p:nvCxnSpPr>
          <p:cNvPr id="11" name="Straight Arrow Connector 10">
            <a:extLst>
              <a:ext uri="{FF2B5EF4-FFF2-40B4-BE49-F238E27FC236}">
                <a16:creationId xmlns:a16="http://schemas.microsoft.com/office/drawing/2014/main" id="{77760639-03E9-D2AB-CB48-FB89E1511E1D}"/>
              </a:ext>
            </a:extLst>
          </p:cNvPr>
          <p:cNvCxnSpPr>
            <a:cxnSpLocks/>
          </p:cNvCxnSpPr>
          <p:nvPr/>
        </p:nvCxnSpPr>
        <p:spPr>
          <a:xfrm>
            <a:off x="4010000" y="4823451"/>
            <a:ext cx="3760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DF9D4FE-6F88-C157-13CD-61BE8C0EDD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64" t="6964" r="6964" b="6964"/>
          <a:stretch/>
        </p:blipFill>
        <p:spPr bwMode="auto">
          <a:xfrm>
            <a:off x="113819" y="3598456"/>
            <a:ext cx="3903704" cy="26077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EB5E9BA-4948-F7E7-5381-0840ED96491F}"/>
              </a:ext>
            </a:extLst>
          </p:cNvPr>
          <p:cNvPicPr>
            <a:picLocks noChangeAspect="1"/>
          </p:cNvPicPr>
          <p:nvPr/>
        </p:nvPicPr>
        <p:blipFill>
          <a:blip r:embed="rId5"/>
          <a:stretch>
            <a:fillRect/>
          </a:stretch>
        </p:blipFill>
        <p:spPr>
          <a:xfrm>
            <a:off x="8969444" y="3643581"/>
            <a:ext cx="3102807" cy="2404083"/>
          </a:xfrm>
          <a:prstGeom prst="rect">
            <a:avLst/>
          </a:prstGeom>
        </p:spPr>
      </p:pic>
      <p:sp>
        <p:nvSpPr>
          <p:cNvPr id="15" name="TextBox 14">
            <a:extLst>
              <a:ext uri="{FF2B5EF4-FFF2-40B4-BE49-F238E27FC236}">
                <a16:creationId xmlns:a16="http://schemas.microsoft.com/office/drawing/2014/main" id="{A88C3838-69E5-FA6E-D19C-94D5CE050A94}"/>
              </a:ext>
            </a:extLst>
          </p:cNvPr>
          <p:cNvSpPr txBox="1"/>
          <p:nvPr/>
        </p:nvSpPr>
        <p:spPr>
          <a:xfrm>
            <a:off x="8055429" y="30175"/>
            <a:ext cx="4136571" cy="307777"/>
          </a:xfrm>
          <a:prstGeom prst="rect">
            <a:avLst/>
          </a:prstGeom>
          <a:noFill/>
        </p:spPr>
        <p:txBody>
          <a:bodyPr wrap="square">
            <a:spAutoFit/>
          </a:bodyPr>
          <a:lstStyle/>
          <a:p>
            <a:pPr algn="r" rtl="0">
              <a:spcBef>
                <a:spcPts val="0"/>
              </a:spcBef>
              <a:spcAft>
                <a:spcPts val="0"/>
              </a:spcAft>
            </a:pPr>
            <a:r>
              <a:rPr lang="en-US" sz="1400" b="0" i="1" u="none" strike="noStrike" dirty="0">
                <a:solidFill>
                  <a:srgbClr val="000000"/>
                </a:solidFill>
                <a:effectLst/>
                <a:latin typeface="Arial" panose="020B0604020202020204" pitchFamily="34" charset="0"/>
              </a:rPr>
              <a:t>https://</a:t>
            </a:r>
            <a:r>
              <a:rPr lang="en-US" sz="1400" b="0" i="1" u="none" strike="noStrike" dirty="0" err="1">
                <a:solidFill>
                  <a:srgbClr val="000000"/>
                </a:solidFill>
                <a:effectLst/>
                <a:latin typeface="Arial" panose="020B0604020202020204" pitchFamily="34" charset="0"/>
              </a:rPr>
              <a:t>www.inaturalist.org</a:t>
            </a:r>
            <a:r>
              <a:rPr lang="en-US" sz="1400" b="0" i="1" u="none" strike="noStrike" dirty="0">
                <a:solidFill>
                  <a:srgbClr val="000000"/>
                </a:solidFill>
                <a:effectLst/>
                <a:latin typeface="Arial" panose="020B0604020202020204" pitchFamily="34" charset="0"/>
              </a:rPr>
              <a:t>/observations/1970016</a:t>
            </a:r>
            <a:endParaRPr lang="en-US" sz="1400" i="1" dirty="0">
              <a:effectLst/>
            </a:endParaRPr>
          </a:p>
        </p:txBody>
      </p:sp>
      <p:pic>
        <p:nvPicPr>
          <p:cNvPr id="19" name="Picture 18">
            <a:extLst>
              <a:ext uri="{FF2B5EF4-FFF2-40B4-BE49-F238E27FC236}">
                <a16:creationId xmlns:a16="http://schemas.microsoft.com/office/drawing/2014/main" id="{3C33D218-EF07-3610-F6E7-B1FB987820F1}"/>
              </a:ext>
            </a:extLst>
          </p:cNvPr>
          <p:cNvPicPr>
            <a:picLocks noChangeAspect="1"/>
          </p:cNvPicPr>
          <p:nvPr/>
        </p:nvPicPr>
        <p:blipFill>
          <a:blip r:embed="rId6"/>
          <a:stretch>
            <a:fillRect/>
          </a:stretch>
        </p:blipFill>
        <p:spPr>
          <a:xfrm>
            <a:off x="4290422" y="3761119"/>
            <a:ext cx="3992929" cy="1017978"/>
          </a:xfrm>
          <a:prstGeom prst="rect">
            <a:avLst/>
          </a:prstGeom>
        </p:spPr>
      </p:pic>
      <p:pic>
        <p:nvPicPr>
          <p:cNvPr id="21" name="Picture 20">
            <a:extLst>
              <a:ext uri="{FF2B5EF4-FFF2-40B4-BE49-F238E27FC236}">
                <a16:creationId xmlns:a16="http://schemas.microsoft.com/office/drawing/2014/main" id="{42AC62F4-BA21-BFA1-EF65-EC0FEE1436DE}"/>
              </a:ext>
            </a:extLst>
          </p:cNvPr>
          <p:cNvPicPr>
            <a:picLocks noChangeAspect="1"/>
          </p:cNvPicPr>
          <p:nvPr/>
        </p:nvPicPr>
        <p:blipFill>
          <a:blip r:embed="rId7"/>
          <a:stretch>
            <a:fillRect/>
          </a:stretch>
        </p:blipFill>
        <p:spPr>
          <a:xfrm>
            <a:off x="4311734" y="5181050"/>
            <a:ext cx="3950304" cy="1345708"/>
          </a:xfrm>
          <a:prstGeom prst="rect">
            <a:avLst/>
          </a:prstGeom>
        </p:spPr>
      </p:pic>
      <p:cxnSp>
        <p:nvCxnSpPr>
          <p:cNvPr id="22" name="Straight Arrow Connector 21">
            <a:extLst>
              <a:ext uri="{FF2B5EF4-FFF2-40B4-BE49-F238E27FC236}">
                <a16:creationId xmlns:a16="http://schemas.microsoft.com/office/drawing/2014/main" id="{66F0F86D-2DEA-8C99-5E09-B622858A3C82}"/>
              </a:ext>
            </a:extLst>
          </p:cNvPr>
          <p:cNvCxnSpPr>
            <a:cxnSpLocks/>
            <a:stCxn id="19" idx="2"/>
            <a:endCxn id="21" idx="0"/>
          </p:cNvCxnSpPr>
          <p:nvPr/>
        </p:nvCxnSpPr>
        <p:spPr>
          <a:xfrm flipH="1">
            <a:off x="6286886" y="4779097"/>
            <a:ext cx="1" cy="4019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3E50CD-4928-D357-0D4D-B61C5C38AF77}"/>
              </a:ext>
            </a:extLst>
          </p:cNvPr>
          <p:cNvCxnSpPr>
            <a:cxnSpLocks/>
          </p:cNvCxnSpPr>
          <p:nvPr/>
        </p:nvCxnSpPr>
        <p:spPr>
          <a:xfrm>
            <a:off x="8370053" y="4804730"/>
            <a:ext cx="59939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7554BF-88B4-A7A1-2531-96EB2E903B07}"/>
              </a:ext>
            </a:extLst>
          </p:cNvPr>
          <p:cNvSpPr txBox="1"/>
          <p:nvPr/>
        </p:nvSpPr>
        <p:spPr>
          <a:xfrm>
            <a:off x="4386085" y="6424856"/>
            <a:ext cx="3569051" cy="338554"/>
          </a:xfrm>
          <a:prstGeom prst="rect">
            <a:avLst/>
          </a:prstGeom>
          <a:noFill/>
        </p:spPr>
        <p:txBody>
          <a:bodyPr wrap="square" rtlCol="0">
            <a:spAutoFit/>
          </a:bodyPr>
          <a:lstStyle/>
          <a:p>
            <a:r>
              <a:rPr lang="en-US" sz="1600" b="1" dirty="0"/>
              <a:t>Theory:</a:t>
            </a:r>
            <a:r>
              <a:rPr lang="en-US" sz="1600" dirty="0"/>
              <a:t> Crowdsourced identification</a:t>
            </a:r>
          </a:p>
        </p:txBody>
      </p:sp>
      <p:sp>
        <p:nvSpPr>
          <p:cNvPr id="29" name="TextBox 28">
            <a:extLst>
              <a:ext uri="{FF2B5EF4-FFF2-40B4-BE49-F238E27FC236}">
                <a16:creationId xmlns:a16="http://schemas.microsoft.com/office/drawing/2014/main" id="{CB92DBA1-486D-4F70-5830-9496EEB10850}"/>
              </a:ext>
            </a:extLst>
          </p:cNvPr>
          <p:cNvSpPr txBox="1"/>
          <p:nvPr/>
        </p:nvSpPr>
        <p:spPr>
          <a:xfrm>
            <a:off x="8905694" y="6357481"/>
            <a:ext cx="3569051" cy="338554"/>
          </a:xfrm>
          <a:prstGeom prst="rect">
            <a:avLst/>
          </a:prstGeom>
          <a:noFill/>
        </p:spPr>
        <p:txBody>
          <a:bodyPr wrap="square" rtlCol="0">
            <a:spAutoFit/>
          </a:bodyPr>
          <a:lstStyle/>
          <a:p>
            <a:pPr algn="ctr"/>
            <a:r>
              <a:rPr lang="en-US" sz="1600" b="1"/>
              <a:t>Data:</a:t>
            </a:r>
            <a:r>
              <a:rPr lang="en-US" sz="1600"/>
              <a:t> Geotagged sightings</a:t>
            </a:r>
          </a:p>
        </p:txBody>
      </p:sp>
    </p:spTree>
    <p:extLst>
      <p:ext uri="{BB962C8B-B14F-4D97-AF65-F5344CB8AC3E}">
        <p14:creationId xmlns:p14="http://schemas.microsoft.com/office/powerpoint/2010/main" val="3941655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18F-4555-5CFF-5F76-4FAA8ADC8A52}"/>
              </a:ext>
            </a:extLst>
          </p:cNvPr>
          <p:cNvSpPr>
            <a:spLocks noGrp="1"/>
          </p:cNvSpPr>
          <p:nvPr>
            <p:ph type="title"/>
          </p:nvPr>
        </p:nvSpPr>
        <p:spPr/>
        <p:txBody>
          <a:bodyPr/>
          <a:lstStyle/>
          <a:p>
            <a:r>
              <a:rPr lang="en-US"/>
              <a:t>Visual Programming</a:t>
            </a:r>
          </a:p>
        </p:txBody>
      </p:sp>
      <p:sp>
        <p:nvSpPr>
          <p:cNvPr id="3" name="Google Shape;840;p105">
            <a:extLst>
              <a:ext uri="{FF2B5EF4-FFF2-40B4-BE49-F238E27FC236}">
                <a16:creationId xmlns:a16="http://schemas.microsoft.com/office/drawing/2014/main" id="{B95459B0-2F77-D748-DE02-E31BD3CEDD0F}"/>
              </a:ext>
            </a:extLst>
          </p:cNvPr>
          <p:cNvSpPr/>
          <p:nvPr/>
        </p:nvSpPr>
        <p:spPr>
          <a:xfrm rot="10800000" flipH="1">
            <a:off x="1827500" y="4128053"/>
            <a:ext cx="3570800" cy="1097200"/>
          </a:xfrm>
          <a:prstGeom prst="trapezoid">
            <a:avLst>
              <a:gd name="adj" fmla="val 25000"/>
            </a:avLst>
          </a:prstGeom>
          <a:solidFill>
            <a:srgbClr val="C9DAF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733">
              <a:latin typeface="Gill Sans"/>
              <a:ea typeface="Gill Sans"/>
              <a:cs typeface="Gill Sans"/>
              <a:sym typeface="Gill Sans"/>
            </a:endParaRPr>
          </a:p>
        </p:txBody>
      </p:sp>
      <p:sp>
        <p:nvSpPr>
          <p:cNvPr id="4" name="Google Shape;841;p105">
            <a:extLst>
              <a:ext uri="{FF2B5EF4-FFF2-40B4-BE49-F238E27FC236}">
                <a16:creationId xmlns:a16="http://schemas.microsoft.com/office/drawing/2014/main" id="{0A7A86F1-2F65-9454-A679-1559CE2368B5}"/>
              </a:ext>
            </a:extLst>
          </p:cNvPr>
          <p:cNvSpPr/>
          <p:nvPr/>
        </p:nvSpPr>
        <p:spPr>
          <a:xfrm>
            <a:off x="2446712" y="5652584"/>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Gill Sans"/>
                <a:ea typeface="Gill Sans"/>
                <a:cs typeface="Gill Sans"/>
                <a:sym typeface="Gill Sans"/>
              </a:rPr>
              <a:t>“yes”</a:t>
            </a:r>
            <a:endParaRPr sz="2400" dirty="0">
              <a:latin typeface="Gill Sans"/>
              <a:ea typeface="Gill Sans"/>
              <a:cs typeface="Gill Sans"/>
              <a:sym typeface="Gill Sans"/>
            </a:endParaRPr>
          </a:p>
        </p:txBody>
      </p:sp>
      <p:sp>
        <p:nvSpPr>
          <p:cNvPr id="5" name="Google Shape;842;p105">
            <a:extLst>
              <a:ext uri="{FF2B5EF4-FFF2-40B4-BE49-F238E27FC236}">
                <a16:creationId xmlns:a16="http://schemas.microsoft.com/office/drawing/2014/main" id="{BD96F604-A795-EF78-2410-C84FCE832831}"/>
              </a:ext>
            </a:extLst>
          </p:cNvPr>
          <p:cNvSpPr/>
          <p:nvPr/>
        </p:nvSpPr>
        <p:spPr>
          <a:xfrm>
            <a:off x="128566"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10" name="Google Shape;843;p105">
            <a:extLst>
              <a:ext uri="{FF2B5EF4-FFF2-40B4-BE49-F238E27FC236}">
                <a16:creationId xmlns:a16="http://schemas.microsoft.com/office/drawing/2014/main" id="{15D72658-8D79-BA7D-6DEC-E7DEEE98F8BE}"/>
              </a:ext>
            </a:extLst>
          </p:cNvPr>
          <p:cNvCxnSpPr>
            <a:cxnSpLocks/>
            <a:stCxn id="17" idx="2"/>
            <a:endCxn id="3" idx="2"/>
          </p:cNvCxnSpPr>
          <p:nvPr/>
        </p:nvCxnSpPr>
        <p:spPr>
          <a:xfrm rot="16200000" flipH="1">
            <a:off x="3357314" y="3872467"/>
            <a:ext cx="510036" cy="1136"/>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12" name="Google Shape;845;p105">
            <a:extLst>
              <a:ext uri="{FF2B5EF4-FFF2-40B4-BE49-F238E27FC236}">
                <a16:creationId xmlns:a16="http://schemas.microsoft.com/office/drawing/2014/main" id="{15B6530A-E5F7-E0D4-FD1C-E33CBCF4C736}"/>
              </a:ext>
            </a:extLst>
          </p:cNvPr>
          <p:cNvCxnSpPr>
            <a:cxnSpLocks/>
            <a:stCxn id="5" idx="2"/>
            <a:endCxn id="3" idx="1"/>
          </p:cNvCxnSpPr>
          <p:nvPr/>
        </p:nvCxnSpPr>
        <p:spPr>
          <a:xfrm rot="16200000" flipH="1">
            <a:off x="888825" y="3600827"/>
            <a:ext cx="1100273" cy="1051377"/>
          </a:xfrm>
          <a:prstGeom prst="bentConnector2">
            <a:avLst/>
          </a:prstGeom>
          <a:noFill/>
          <a:ln w="28575" cap="flat" cmpd="sng">
            <a:solidFill>
              <a:schemeClr val="dk2"/>
            </a:solidFill>
            <a:prstDash val="solid"/>
            <a:round/>
            <a:headEnd type="none" w="med" len="med"/>
            <a:tailEnd type="stealth" w="med" len="med"/>
          </a:ln>
        </p:spPr>
      </p:cxnSp>
      <p:cxnSp>
        <p:nvCxnSpPr>
          <p:cNvPr id="14" name="Google Shape;846;p105">
            <a:extLst>
              <a:ext uri="{FF2B5EF4-FFF2-40B4-BE49-F238E27FC236}">
                <a16:creationId xmlns:a16="http://schemas.microsoft.com/office/drawing/2014/main" id="{2060C480-926E-0D04-1332-2CE7C6F2A8D0}"/>
              </a:ext>
            </a:extLst>
          </p:cNvPr>
          <p:cNvCxnSpPr>
            <a:cxnSpLocks/>
            <a:stCxn id="3" idx="0"/>
            <a:endCxn id="4" idx="0"/>
          </p:cNvCxnSpPr>
          <p:nvPr/>
        </p:nvCxnSpPr>
        <p:spPr>
          <a:xfrm rot="-5400000" flipH="1">
            <a:off x="3399700" y="5438453"/>
            <a:ext cx="427200" cy="800"/>
          </a:xfrm>
          <a:prstGeom prst="bentConnector3">
            <a:avLst>
              <a:gd name="adj1" fmla="val 50015"/>
            </a:avLst>
          </a:prstGeom>
          <a:noFill/>
          <a:ln w="28575" cap="flat" cmpd="sng">
            <a:solidFill>
              <a:schemeClr val="dk2"/>
            </a:solidFill>
            <a:prstDash val="solid"/>
            <a:round/>
            <a:headEnd type="none" w="med" len="med"/>
            <a:tailEnd type="stealth" w="med" len="med"/>
          </a:ln>
        </p:spPr>
      </p:cxnSp>
      <p:cxnSp>
        <p:nvCxnSpPr>
          <p:cNvPr id="16" name="Google Shape;847;p105">
            <a:extLst>
              <a:ext uri="{FF2B5EF4-FFF2-40B4-BE49-F238E27FC236}">
                <a16:creationId xmlns:a16="http://schemas.microsoft.com/office/drawing/2014/main" id="{6F9659F9-1B02-BF87-7325-27CF45CDD02A}"/>
              </a:ext>
            </a:extLst>
          </p:cNvPr>
          <p:cNvCxnSpPr/>
          <p:nvPr/>
        </p:nvCxnSpPr>
        <p:spPr>
          <a:xfrm>
            <a:off x="5789433" y="1401367"/>
            <a:ext cx="0" cy="4572000"/>
          </a:xfrm>
          <a:prstGeom prst="straightConnector1">
            <a:avLst/>
          </a:prstGeom>
          <a:noFill/>
          <a:ln w="9525" cap="flat" cmpd="sng">
            <a:solidFill>
              <a:schemeClr val="dk2"/>
            </a:solidFill>
            <a:prstDash val="dot"/>
            <a:round/>
            <a:headEnd type="none" w="med" len="med"/>
            <a:tailEnd type="none" w="med" len="med"/>
          </a:ln>
        </p:spPr>
      </p:cxnSp>
      <p:pic>
        <p:nvPicPr>
          <p:cNvPr id="17" name="Google Shape;844;p105">
            <a:extLst>
              <a:ext uri="{FF2B5EF4-FFF2-40B4-BE49-F238E27FC236}">
                <a16:creationId xmlns:a16="http://schemas.microsoft.com/office/drawing/2014/main" id="{267D77A3-6B71-4BB1-6DAA-3D7EE67A5D01}"/>
              </a:ext>
            </a:extLst>
          </p:cNvPr>
          <p:cNvPicPr preferRelativeResize="0"/>
          <p:nvPr/>
        </p:nvPicPr>
        <p:blipFill rotWithShape="1">
          <a:blip r:embed="rId3">
            <a:alphaModFix/>
          </a:blip>
          <a:srcRect l="4546" t="37913" r="67214" b="32761"/>
          <a:stretch/>
        </p:blipFill>
        <p:spPr>
          <a:xfrm>
            <a:off x="1944415" y="1670116"/>
            <a:ext cx="3334697" cy="1947901"/>
          </a:xfrm>
          <a:prstGeom prst="rect">
            <a:avLst/>
          </a:prstGeom>
          <a:noFill/>
          <a:ln>
            <a:noFill/>
          </a:ln>
        </p:spPr>
      </p:pic>
      <p:sp>
        <p:nvSpPr>
          <p:cNvPr id="18" name="Google Shape;848;p105">
            <a:extLst>
              <a:ext uri="{FF2B5EF4-FFF2-40B4-BE49-F238E27FC236}">
                <a16:creationId xmlns:a16="http://schemas.microsoft.com/office/drawing/2014/main" id="{AF51DA0B-E349-B7E3-44CE-19D8EA02F438}"/>
              </a:ext>
            </a:extLst>
          </p:cNvPr>
          <p:cNvSpPr/>
          <p:nvPr/>
        </p:nvSpPr>
        <p:spPr>
          <a:xfrm>
            <a:off x="7897767" y="3818767"/>
            <a:ext cx="3570800" cy="16360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a:latin typeface="Gill Sans"/>
                <a:ea typeface="Gill Sans"/>
                <a:cs typeface="Gill Sans"/>
                <a:sym typeface="Gill Sans"/>
              </a:rPr>
              <a:t>Visual Program</a:t>
            </a:r>
            <a:endParaRPr sz="1733">
              <a:latin typeface="Gill Sans"/>
              <a:ea typeface="Gill Sans"/>
              <a:cs typeface="Gill Sans"/>
              <a:sym typeface="Gill Sans"/>
            </a:endParaRPr>
          </a:p>
          <a:p>
            <a:endParaRPr sz="1733">
              <a:latin typeface="Gill Sans"/>
              <a:ea typeface="Gill Sans"/>
              <a:cs typeface="Gill Sans"/>
              <a:sym typeface="Gill Sans"/>
            </a:endParaRPr>
          </a:p>
          <a:p>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a:p>
            <a:pPr algn="ctr"/>
            <a:endParaRPr sz="1733">
              <a:latin typeface="Gill Sans"/>
              <a:ea typeface="Gill Sans"/>
              <a:cs typeface="Gill Sans"/>
              <a:sym typeface="Gill Sans"/>
            </a:endParaRPr>
          </a:p>
        </p:txBody>
      </p:sp>
      <p:sp>
        <p:nvSpPr>
          <p:cNvPr id="20" name="Google Shape;849;p105">
            <a:extLst>
              <a:ext uri="{FF2B5EF4-FFF2-40B4-BE49-F238E27FC236}">
                <a16:creationId xmlns:a16="http://schemas.microsoft.com/office/drawing/2014/main" id="{3E34C92A-D979-F736-7D14-152B590D3728}"/>
              </a:ext>
            </a:extLst>
          </p:cNvPr>
          <p:cNvSpPr/>
          <p:nvPr/>
        </p:nvSpPr>
        <p:spPr>
          <a:xfrm>
            <a:off x="8516979" y="5759117"/>
            <a:ext cx="2332400" cy="7736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Gill Sans"/>
                <a:ea typeface="Gill Sans"/>
                <a:cs typeface="Gill Sans"/>
                <a:sym typeface="Gill Sans"/>
              </a:rPr>
              <a:t>“no”</a:t>
            </a:r>
            <a:endParaRPr sz="2400">
              <a:latin typeface="Gill Sans"/>
              <a:ea typeface="Gill Sans"/>
              <a:cs typeface="Gill Sans"/>
              <a:sym typeface="Gill Sans"/>
            </a:endParaRPr>
          </a:p>
        </p:txBody>
      </p:sp>
      <p:sp>
        <p:nvSpPr>
          <p:cNvPr id="23" name="Google Shape;850;p105">
            <a:extLst>
              <a:ext uri="{FF2B5EF4-FFF2-40B4-BE49-F238E27FC236}">
                <a16:creationId xmlns:a16="http://schemas.microsoft.com/office/drawing/2014/main" id="{768EE9ED-2932-7D6F-A294-6D444F9E53A8}"/>
              </a:ext>
            </a:extLst>
          </p:cNvPr>
          <p:cNvSpPr/>
          <p:nvPr/>
        </p:nvSpPr>
        <p:spPr>
          <a:xfrm>
            <a:off x="6105015" y="2243580"/>
            <a:ext cx="1569413" cy="133280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Gill Sans"/>
                <a:ea typeface="Gill Sans"/>
                <a:cs typeface="Gill Sans"/>
                <a:sym typeface="Gill Sans"/>
              </a:rPr>
              <a:t>“Is there a helmet in this picture that is not blue?”</a:t>
            </a:r>
            <a:endParaRPr>
              <a:latin typeface="Gill Sans"/>
              <a:ea typeface="Gill Sans"/>
              <a:cs typeface="Gill Sans"/>
              <a:sym typeface="Gill Sans"/>
            </a:endParaRPr>
          </a:p>
        </p:txBody>
      </p:sp>
      <p:cxnSp>
        <p:nvCxnSpPr>
          <p:cNvPr id="24" name="Google Shape;851;p105">
            <a:extLst>
              <a:ext uri="{FF2B5EF4-FFF2-40B4-BE49-F238E27FC236}">
                <a16:creationId xmlns:a16="http://schemas.microsoft.com/office/drawing/2014/main" id="{9E770190-6348-E1CA-7B3D-80FF19B437A2}"/>
              </a:ext>
            </a:extLst>
          </p:cNvPr>
          <p:cNvCxnSpPr>
            <a:cxnSpLocks/>
            <a:stCxn id="28" idx="2"/>
            <a:endCxn id="18" idx="0"/>
          </p:cNvCxnSpPr>
          <p:nvPr/>
        </p:nvCxnSpPr>
        <p:spPr>
          <a:xfrm rot="-5400000" flipH="1">
            <a:off x="9583565" y="3718017"/>
            <a:ext cx="200800" cy="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25" name="Google Shape;853;p105">
            <a:extLst>
              <a:ext uri="{FF2B5EF4-FFF2-40B4-BE49-F238E27FC236}">
                <a16:creationId xmlns:a16="http://schemas.microsoft.com/office/drawing/2014/main" id="{A1CB9F6A-BB13-6861-A076-58CA3999AF6F}"/>
              </a:ext>
            </a:extLst>
          </p:cNvPr>
          <p:cNvCxnSpPr>
            <a:cxnSpLocks/>
            <a:stCxn id="23" idx="2"/>
            <a:endCxn id="18" idx="1"/>
          </p:cNvCxnSpPr>
          <p:nvPr/>
        </p:nvCxnSpPr>
        <p:spPr>
          <a:xfrm rot="16200000" flipH="1">
            <a:off x="6863551" y="3602550"/>
            <a:ext cx="1060387" cy="1008045"/>
          </a:xfrm>
          <a:prstGeom prst="bentConnector2">
            <a:avLst/>
          </a:prstGeom>
          <a:noFill/>
          <a:ln w="28575" cap="flat" cmpd="sng">
            <a:solidFill>
              <a:schemeClr val="dk2"/>
            </a:solidFill>
            <a:prstDash val="solid"/>
            <a:round/>
            <a:headEnd type="none" w="med" len="med"/>
            <a:tailEnd type="stealth" w="med" len="med"/>
          </a:ln>
        </p:spPr>
      </p:cxnSp>
      <p:cxnSp>
        <p:nvCxnSpPr>
          <p:cNvPr id="27" name="Google Shape;854;p105">
            <a:extLst>
              <a:ext uri="{FF2B5EF4-FFF2-40B4-BE49-F238E27FC236}">
                <a16:creationId xmlns:a16="http://schemas.microsoft.com/office/drawing/2014/main" id="{5A8D354C-B6DE-F6BD-F5DD-067D5F0694F8}"/>
              </a:ext>
            </a:extLst>
          </p:cNvPr>
          <p:cNvCxnSpPr>
            <a:cxnSpLocks/>
            <a:stCxn id="18" idx="2"/>
            <a:endCxn id="20" idx="0"/>
          </p:cNvCxnSpPr>
          <p:nvPr/>
        </p:nvCxnSpPr>
        <p:spPr>
          <a:xfrm rot="-5400000" flipH="1">
            <a:off x="9531367" y="5606567"/>
            <a:ext cx="304400" cy="800"/>
          </a:xfrm>
          <a:prstGeom prst="bentConnector3">
            <a:avLst>
              <a:gd name="adj1" fmla="val 49992"/>
            </a:avLst>
          </a:prstGeom>
          <a:noFill/>
          <a:ln w="28575" cap="flat" cmpd="sng">
            <a:solidFill>
              <a:schemeClr val="dk2"/>
            </a:solidFill>
            <a:prstDash val="solid"/>
            <a:round/>
            <a:headEnd type="none" w="med" len="med"/>
            <a:tailEnd type="stealth" w="med" len="med"/>
          </a:ln>
        </p:spPr>
      </p:cxnSp>
      <p:pic>
        <p:nvPicPr>
          <p:cNvPr id="28" name="Google Shape;852;p105">
            <a:extLst>
              <a:ext uri="{FF2B5EF4-FFF2-40B4-BE49-F238E27FC236}">
                <a16:creationId xmlns:a16="http://schemas.microsoft.com/office/drawing/2014/main" id="{B0E56142-9FAF-2F43-A7BD-1C0A2463ED27}"/>
              </a:ext>
            </a:extLst>
          </p:cNvPr>
          <p:cNvPicPr preferRelativeResize="0"/>
          <p:nvPr/>
        </p:nvPicPr>
        <p:blipFill rotWithShape="1">
          <a:blip r:embed="rId3">
            <a:alphaModFix/>
          </a:blip>
          <a:srcRect l="4546" t="37913" r="67214" b="32761"/>
          <a:stretch/>
        </p:blipFill>
        <p:spPr>
          <a:xfrm>
            <a:off x="8016217" y="1670116"/>
            <a:ext cx="3334697" cy="1947901"/>
          </a:xfrm>
          <a:prstGeom prst="rect">
            <a:avLst/>
          </a:prstGeom>
          <a:noFill/>
          <a:ln>
            <a:noFill/>
          </a:ln>
        </p:spPr>
      </p:pic>
      <p:pic>
        <p:nvPicPr>
          <p:cNvPr id="29" name="Google Shape;855;p105">
            <a:extLst>
              <a:ext uri="{FF2B5EF4-FFF2-40B4-BE49-F238E27FC236}">
                <a16:creationId xmlns:a16="http://schemas.microsoft.com/office/drawing/2014/main" id="{65CEEAD2-A4C6-F76D-7444-8CE90481C0BD}"/>
              </a:ext>
            </a:extLst>
          </p:cNvPr>
          <p:cNvPicPr preferRelativeResize="0"/>
          <p:nvPr/>
        </p:nvPicPr>
        <p:blipFill rotWithShape="1">
          <a:blip r:embed="rId4">
            <a:alphaModFix/>
          </a:blip>
          <a:srcRect l="15030" t="15030" r="15030" b="15030"/>
          <a:stretch/>
        </p:blipFill>
        <p:spPr>
          <a:xfrm>
            <a:off x="10619184" y="4040184"/>
            <a:ext cx="589433" cy="589433"/>
          </a:xfrm>
          <a:prstGeom prst="rect">
            <a:avLst/>
          </a:prstGeom>
          <a:noFill/>
          <a:ln>
            <a:noFill/>
          </a:ln>
        </p:spPr>
      </p:pic>
      <p:sp>
        <p:nvSpPr>
          <p:cNvPr id="31" name="Google Shape;856;p105">
            <a:extLst>
              <a:ext uri="{FF2B5EF4-FFF2-40B4-BE49-F238E27FC236}">
                <a16:creationId xmlns:a16="http://schemas.microsoft.com/office/drawing/2014/main" id="{F3E158DE-A9BF-B3B6-F9FD-4DB325C04D14}"/>
              </a:ext>
            </a:extLst>
          </p:cNvPr>
          <p:cNvSpPr/>
          <p:nvPr/>
        </p:nvSpPr>
        <p:spPr>
          <a:xfrm rot="5400000">
            <a:off x="8782700" y="4174333"/>
            <a:ext cx="430000" cy="438000"/>
          </a:xfrm>
          <a:prstGeom prst="trapezoid">
            <a:avLst>
              <a:gd name="adj" fmla="val 25000"/>
            </a:avLst>
          </a:prstGeom>
          <a:solidFill>
            <a:schemeClr val="lt2"/>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2" name="Google Shape;857;p105">
            <a:extLst>
              <a:ext uri="{FF2B5EF4-FFF2-40B4-BE49-F238E27FC236}">
                <a16:creationId xmlns:a16="http://schemas.microsoft.com/office/drawing/2014/main" id="{AA9C1750-3CB7-A50D-B229-A884F5DC266E}"/>
              </a:ext>
            </a:extLst>
          </p:cNvPr>
          <p:cNvSpPr/>
          <p:nvPr/>
        </p:nvSpPr>
        <p:spPr>
          <a:xfrm rot="5400000">
            <a:off x="9556133" y="4536417"/>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3" name="Google Shape;858;p105">
            <a:extLst>
              <a:ext uri="{FF2B5EF4-FFF2-40B4-BE49-F238E27FC236}">
                <a16:creationId xmlns:a16="http://schemas.microsoft.com/office/drawing/2014/main" id="{C6AFD52F-C990-8D1E-A062-4BF4AEB1C4A9}"/>
              </a:ext>
            </a:extLst>
          </p:cNvPr>
          <p:cNvSpPr/>
          <p:nvPr/>
        </p:nvSpPr>
        <p:spPr>
          <a:xfrm rot="5400000">
            <a:off x="9248567" y="4792933"/>
            <a:ext cx="4336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34" name="Google Shape;859;p105">
            <a:extLst>
              <a:ext uri="{FF2B5EF4-FFF2-40B4-BE49-F238E27FC236}">
                <a16:creationId xmlns:a16="http://schemas.microsoft.com/office/drawing/2014/main" id="{E6BE3EDE-883F-744C-18C4-83238F614C96}"/>
              </a:ext>
            </a:extLst>
          </p:cNvPr>
          <p:cNvSpPr/>
          <p:nvPr/>
        </p:nvSpPr>
        <p:spPr>
          <a:xfrm rot="5400000">
            <a:off x="7761300" y="4484533"/>
            <a:ext cx="1050400" cy="438000"/>
          </a:xfrm>
          <a:prstGeom prst="trapezoid">
            <a:avLst>
              <a:gd name="adj" fmla="val 25000"/>
            </a:avLst>
          </a:prstGeom>
          <a:solidFill>
            <a:srgbClr val="C9DAF8"/>
          </a:solidFill>
          <a:ln w="1905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CE5CD"/>
              </a:solidFill>
              <a:latin typeface="Gill Sans"/>
              <a:ea typeface="Gill Sans"/>
              <a:cs typeface="Gill Sans"/>
              <a:sym typeface="Gill Sans"/>
            </a:endParaRPr>
          </a:p>
        </p:txBody>
      </p:sp>
      <p:cxnSp>
        <p:nvCxnSpPr>
          <p:cNvPr id="35" name="Google Shape;860;p105">
            <a:extLst>
              <a:ext uri="{FF2B5EF4-FFF2-40B4-BE49-F238E27FC236}">
                <a16:creationId xmlns:a16="http://schemas.microsoft.com/office/drawing/2014/main" id="{15559E45-89E6-D498-9DCD-21B66E31EE2B}"/>
              </a:ext>
            </a:extLst>
          </p:cNvPr>
          <p:cNvCxnSpPr>
            <a:cxnSpLocks/>
            <a:stCxn id="34" idx="0"/>
            <a:endCxn id="31" idx="2"/>
          </p:cNvCxnSpPr>
          <p:nvPr/>
        </p:nvCxnSpPr>
        <p:spPr>
          <a:xfrm rot="10800000" flipH="1">
            <a:off x="8505500" y="4393133"/>
            <a:ext cx="273200" cy="310400"/>
          </a:xfrm>
          <a:prstGeom prst="curvedConnector3">
            <a:avLst>
              <a:gd name="adj1" fmla="val 50000"/>
            </a:avLst>
          </a:prstGeom>
          <a:noFill/>
          <a:ln w="19050" cap="flat" cmpd="sng">
            <a:solidFill>
              <a:schemeClr val="tx1"/>
            </a:solidFill>
            <a:prstDash val="solid"/>
            <a:round/>
            <a:headEnd type="none" w="med" len="med"/>
            <a:tailEnd type="stealth" w="med" len="med"/>
          </a:ln>
        </p:spPr>
      </p:cxnSp>
      <p:cxnSp>
        <p:nvCxnSpPr>
          <p:cNvPr id="36" name="Google Shape;861;p105">
            <a:extLst>
              <a:ext uri="{FF2B5EF4-FFF2-40B4-BE49-F238E27FC236}">
                <a16:creationId xmlns:a16="http://schemas.microsoft.com/office/drawing/2014/main" id="{0B68324A-4CB5-7819-6601-84642375CEED}"/>
              </a:ext>
            </a:extLst>
          </p:cNvPr>
          <p:cNvCxnSpPr>
            <a:cxnSpLocks/>
            <a:stCxn id="31" idx="0"/>
            <a:endCxn id="32" idx="2"/>
          </p:cNvCxnSpPr>
          <p:nvPr/>
        </p:nvCxnSpPr>
        <p:spPr>
          <a:xfrm>
            <a:off x="9216700" y="4393333"/>
            <a:ext cx="645600" cy="362000"/>
          </a:xfrm>
          <a:prstGeom prst="curvedConnector3">
            <a:avLst>
              <a:gd name="adj1" fmla="val 50003"/>
            </a:avLst>
          </a:prstGeom>
          <a:noFill/>
          <a:ln w="19050" cap="flat" cmpd="sng">
            <a:solidFill>
              <a:schemeClr val="tx1"/>
            </a:solidFill>
            <a:prstDash val="solid"/>
            <a:round/>
            <a:headEnd type="none" w="med" len="med"/>
            <a:tailEnd type="stealth" w="med" len="med"/>
          </a:ln>
        </p:spPr>
      </p:cxnSp>
      <p:cxnSp>
        <p:nvCxnSpPr>
          <p:cNvPr id="37" name="Google Shape;862;p105">
            <a:extLst>
              <a:ext uri="{FF2B5EF4-FFF2-40B4-BE49-F238E27FC236}">
                <a16:creationId xmlns:a16="http://schemas.microsoft.com/office/drawing/2014/main" id="{46273E5E-DC85-4C25-82D4-9320EDD809FC}"/>
              </a:ext>
            </a:extLst>
          </p:cNvPr>
          <p:cNvCxnSpPr>
            <a:cxnSpLocks/>
            <a:stCxn id="34" idx="0"/>
            <a:endCxn id="33" idx="2"/>
          </p:cNvCxnSpPr>
          <p:nvPr/>
        </p:nvCxnSpPr>
        <p:spPr>
          <a:xfrm>
            <a:off x="8505500" y="4703533"/>
            <a:ext cx="740800" cy="308400"/>
          </a:xfrm>
          <a:prstGeom prst="curvedConnector3">
            <a:avLst>
              <a:gd name="adj1" fmla="val 50004"/>
            </a:avLst>
          </a:prstGeom>
          <a:noFill/>
          <a:ln w="19050" cap="flat" cmpd="sng">
            <a:solidFill>
              <a:schemeClr val="tx1"/>
            </a:solidFill>
            <a:prstDash val="solid"/>
            <a:round/>
            <a:headEnd type="none" w="med" len="med"/>
            <a:tailEnd type="stealth" w="med" len="med"/>
          </a:ln>
        </p:spPr>
      </p:cxnSp>
      <p:cxnSp>
        <p:nvCxnSpPr>
          <p:cNvPr id="38" name="Google Shape;863;p105">
            <a:extLst>
              <a:ext uri="{FF2B5EF4-FFF2-40B4-BE49-F238E27FC236}">
                <a16:creationId xmlns:a16="http://schemas.microsoft.com/office/drawing/2014/main" id="{F93BC671-5458-C332-395C-08AEDD0E79A1}"/>
              </a:ext>
            </a:extLst>
          </p:cNvPr>
          <p:cNvCxnSpPr>
            <a:cxnSpLocks/>
            <a:stCxn id="33" idx="0"/>
            <a:endCxn id="32" idx="2"/>
          </p:cNvCxnSpPr>
          <p:nvPr/>
        </p:nvCxnSpPr>
        <p:spPr>
          <a:xfrm rot="10800000" flipH="1">
            <a:off x="9684367" y="4755533"/>
            <a:ext cx="178000" cy="256400"/>
          </a:xfrm>
          <a:prstGeom prst="curvedConnector3">
            <a:avLst>
              <a:gd name="adj1" fmla="val 49991"/>
            </a:avLst>
          </a:prstGeom>
          <a:noFill/>
          <a:ln w="9525" cap="flat" cmpd="sng">
            <a:solidFill>
              <a:schemeClr val="dk2"/>
            </a:solidFill>
            <a:prstDash val="solid"/>
            <a:round/>
            <a:headEnd type="none" w="med" len="med"/>
            <a:tailEnd type="stealth" w="med" len="med"/>
          </a:ln>
        </p:spPr>
      </p:cxnSp>
      <p:sp>
        <p:nvSpPr>
          <p:cNvPr id="39" name="Google Shape;864;p105">
            <a:extLst>
              <a:ext uri="{FF2B5EF4-FFF2-40B4-BE49-F238E27FC236}">
                <a16:creationId xmlns:a16="http://schemas.microsoft.com/office/drawing/2014/main" id="{E6592E34-7976-EBC5-A38C-EE0118C10CEC}"/>
              </a:ext>
            </a:extLst>
          </p:cNvPr>
          <p:cNvSpPr txBox="1"/>
          <p:nvPr/>
        </p:nvSpPr>
        <p:spPr>
          <a:xfrm>
            <a:off x="2390067" y="4219201"/>
            <a:ext cx="2547600" cy="779532"/>
          </a:xfrm>
          <a:prstGeom prst="rect">
            <a:avLst/>
          </a:prstGeom>
          <a:noFill/>
          <a:ln>
            <a:noFill/>
          </a:ln>
        </p:spPr>
        <p:txBody>
          <a:bodyPr spcFirstLastPara="1" wrap="square" lIns="121900" tIns="121900" rIns="121900" bIns="121900" anchor="t" anchorCtr="0">
            <a:spAutoFit/>
          </a:bodyPr>
          <a:lstStyle/>
          <a:p>
            <a:pPr algn="ctr"/>
            <a:r>
              <a:rPr lang="en" sz="1733" dirty="0">
                <a:solidFill>
                  <a:schemeClr val="dk1"/>
                </a:solidFill>
                <a:latin typeface="Gill Sans"/>
                <a:ea typeface="Gill Sans"/>
                <a:cs typeface="Gill Sans"/>
                <a:sym typeface="Gill Sans"/>
              </a:rPr>
              <a:t>Large monolithic model</a:t>
            </a:r>
            <a:endParaRPr sz="1733" dirty="0">
              <a:solidFill>
                <a:schemeClr val="dk1"/>
              </a:solidFill>
              <a:latin typeface="Gill Sans"/>
              <a:ea typeface="Gill Sans"/>
              <a:cs typeface="Gill Sans"/>
              <a:sym typeface="Gill Sans"/>
            </a:endParaRPr>
          </a:p>
          <a:p>
            <a:pPr algn="ctr"/>
            <a:r>
              <a:rPr lang="en" sz="1733" dirty="0">
                <a:solidFill>
                  <a:schemeClr val="dk1"/>
                </a:solidFill>
                <a:latin typeface="Gill Sans"/>
                <a:ea typeface="Gill Sans"/>
                <a:cs typeface="Gill Sans"/>
                <a:sym typeface="Gill Sans"/>
              </a:rPr>
              <a:t>GPT4o</a:t>
            </a:r>
            <a:endParaRPr sz="1733" dirty="0">
              <a:solidFill>
                <a:schemeClr val="dk1"/>
              </a:solidFill>
              <a:latin typeface="Gill Sans"/>
              <a:ea typeface="Gill Sans"/>
              <a:cs typeface="Gill Sans"/>
              <a:sym typeface="Gill Sans"/>
            </a:endParaRPr>
          </a:p>
        </p:txBody>
      </p:sp>
      <p:pic>
        <p:nvPicPr>
          <p:cNvPr id="40" name="Google Shape;865;p105">
            <a:extLst>
              <a:ext uri="{FF2B5EF4-FFF2-40B4-BE49-F238E27FC236}">
                <a16:creationId xmlns:a16="http://schemas.microsoft.com/office/drawing/2014/main" id="{85253D18-CA7F-F3C9-4410-EE1E6BC8F50F}"/>
              </a:ext>
            </a:extLst>
          </p:cNvPr>
          <p:cNvPicPr preferRelativeResize="0"/>
          <p:nvPr/>
        </p:nvPicPr>
        <p:blipFill rotWithShape="1">
          <a:blip r:embed="rId5">
            <a:alphaModFix/>
          </a:blip>
          <a:srcRect l="23643" t="17208" r="23638" b="17208"/>
          <a:stretch/>
        </p:blipFill>
        <p:spPr>
          <a:xfrm>
            <a:off x="10521700" y="4787761"/>
            <a:ext cx="842800" cy="589411"/>
          </a:xfrm>
          <a:prstGeom prst="rect">
            <a:avLst/>
          </a:prstGeom>
          <a:noFill/>
          <a:ln>
            <a:noFill/>
          </a:ln>
        </p:spPr>
      </p:pic>
    </p:spTree>
    <p:extLst>
      <p:ext uri="{BB962C8B-B14F-4D97-AF65-F5344CB8AC3E}">
        <p14:creationId xmlns:p14="http://schemas.microsoft.com/office/powerpoint/2010/main" val="531999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a:stretch/>
        </p:blipFill>
        <p:spPr>
          <a:xfrm>
            <a:off x="1" y="-509"/>
            <a:ext cx="12192004" cy="6858509"/>
          </a:xfrm>
          <a:prstGeom prst="rect">
            <a:avLst/>
          </a:prstGeom>
          <a:noFill/>
          <a:ln>
            <a:noFill/>
          </a:ln>
        </p:spPr>
      </p:pic>
      <p:sp>
        <p:nvSpPr>
          <p:cNvPr id="871" name="Google Shape;871;p106"/>
          <p:cNvSpPr txBox="1"/>
          <p:nvPr/>
        </p:nvSpPr>
        <p:spPr>
          <a:xfrm>
            <a:off x="0" y="6406698"/>
            <a:ext cx="12192000" cy="451302"/>
          </a:xfrm>
          <a:prstGeom prst="rect">
            <a:avLst/>
          </a:prstGeom>
          <a:noFill/>
          <a:ln>
            <a:noFill/>
          </a:ln>
        </p:spPr>
        <p:txBody>
          <a:bodyPr spcFirstLastPara="1" wrap="square" lIns="121900" tIns="121900" rIns="121900" bIns="121900" anchor="t" anchorCtr="0">
            <a:spAutoFit/>
          </a:bodyPr>
          <a:lstStyle/>
          <a:p>
            <a:r>
              <a:rPr lang="en" sz="1333" i="1"/>
              <a:t>c. </a:t>
            </a:r>
            <a:r>
              <a:rPr lang="en" sz="1333" i="1" err="1"/>
              <a:t>VisProg</a:t>
            </a:r>
            <a:r>
              <a:rPr lang="en" sz="1333" i="1"/>
              <a:t>. Gupta et. al</a:t>
            </a:r>
            <a:endParaRPr sz="1333"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a:ea typeface="Gill Sans"/>
                <a:cs typeface="Gill Sans"/>
                <a:sym typeface="Gill Sans"/>
              </a:rPr>
              <a:t>Intermediate descriptors are powerful programs</a:t>
            </a:r>
            <a:endParaRPr dirty="0">
              <a:latin typeface="Gill Sans"/>
              <a:ea typeface="Gill Sans"/>
              <a:cs typeface="Gill Sans"/>
              <a:sym typeface="Gill Sans"/>
            </a:endParaRPr>
          </a:p>
        </p:txBody>
      </p:sp>
      <p:sp>
        <p:nvSpPr>
          <p:cNvPr id="190" name="Google Shape;190;p22"/>
          <p:cNvSpPr/>
          <p:nvPr/>
        </p:nvSpPr>
        <p:spPr>
          <a:xfrm>
            <a:off x="247700" y="5228767"/>
            <a:ext cx="3916400" cy="897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dirty="0">
                <a:latin typeface="Gill Sans"/>
                <a:ea typeface="Gill Sans"/>
                <a:cs typeface="Gill Sans"/>
                <a:sym typeface="Gill Sans"/>
              </a:rPr>
              <a:t>Is this an image of an adult bald eagle?</a:t>
            </a:r>
            <a:endParaRPr sz="2533" dirty="0">
              <a:latin typeface="Gill Sans"/>
              <a:ea typeface="Gill Sans"/>
              <a:cs typeface="Gill Sans"/>
              <a:sym typeface="Gill Sans"/>
            </a:endParaRPr>
          </a:p>
        </p:txBody>
      </p:sp>
      <p:sp>
        <p:nvSpPr>
          <p:cNvPr id="191" name="Google Shape;191;p22"/>
          <p:cNvSpPr/>
          <p:nvPr/>
        </p:nvSpPr>
        <p:spPr>
          <a:xfrm rot="5400000">
            <a:off x="4584967" y="5121767"/>
            <a:ext cx="1138000" cy="11112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192" name="Google Shape;192;p22"/>
          <p:cNvSpPr txBox="1"/>
          <p:nvPr/>
        </p:nvSpPr>
        <p:spPr>
          <a:xfrm>
            <a:off x="6496033" y="872301"/>
            <a:ext cx="5031600" cy="573999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nSpc>
                <a:spcPct val="150000"/>
              </a:lnSpc>
            </a:pPr>
            <a:r>
              <a:rPr lang="en" sz="1400" dirty="0">
                <a:solidFill>
                  <a:srgbClr val="0000FF"/>
                </a:solidFill>
                <a:latin typeface="Courier New"/>
                <a:ea typeface="Courier New"/>
                <a:cs typeface="Courier New"/>
                <a:sym typeface="Courier New"/>
              </a:rPr>
              <a:t>def</a:t>
            </a:r>
            <a:r>
              <a:rPr lang="en" sz="1400" dirty="0">
                <a:solidFill>
                  <a:schemeClr val="dk1"/>
                </a:solidFill>
                <a:latin typeface="Courier New"/>
                <a:ea typeface="Courier New"/>
                <a:cs typeface="Courier New"/>
                <a:sym typeface="Courier New"/>
              </a:rPr>
              <a:t> </a:t>
            </a:r>
            <a:r>
              <a:rPr lang="en" sz="1400" dirty="0" err="1">
                <a:solidFill>
                  <a:srgbClr val="795E26"/>
                </a:solidFill>
                <a:latin typeface="Courier New"/>
                <a:ea typeface="Courier New"/>
                <a:cs typeface="Courier New"/>
                <a:sym typeface="Courier New"/>
              </a:rPr>
              <a:t>is_eagle</a:t>
            </a:r>
            <a:r>
              <a:rPr lang="en" sz="1400" dirty="0">
                <a:solidFill>
                  <a:schemeClr val="dk1"/>
                </a:solidFill>
                <a:latin typeface="Courier New"/>
                <a:ea typeface="Courier New"/>
                <a:cs typeface="Courier New"/>
                <a:sym typeface="Courier New"/>
              </a:rPr>
              <a:t>(</a:t>
            </a:r>
            <a:r>
              <a:rPr lang="en" sz="1400" dirty="0">
                <a:solidFill>
                  <a:srgbClr val="001080"/>
                </a:solidFill>
                <a:latin typeface="Courier New"/>
                <a:ea typeface="Courier New"/>
                <a:cs typeface="Courier New"/>
                <a:sym typeface="Courier New"/>
              </a:rPr>
              <a:t>image</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image_patch</a:t>
            </a:r>
            <a:r>
              <a:rPr lang="en" sz="1400" dirty="0">
                <a:solidFill>
                  <a:schemeClr val="dk1"/>
                </a:solidFill>
                <a:latin typeface="Courier New"/>
                <a:ea typeface="Courier New"/>
                <a:cs typeface="Courier New"/>
                <a:sym typeface="Courier New"/>
              </a:rPr>
              <a:t> = </a:t>
            </a:r>
            <a:r>
              <a:rPr lang="en" sz="1400" dirty="0" err="1">
                <a:solidFill>
                  <a:srgbClr val="267F99"/>
                </a:solidFill>
                <a:latin typeface="Courier New"/>
                <a:ea typeface="Courier New"/>
                <a:cs typeface="Courier New"/>
                <a:sym typeface="Courier New"/>
              </a:rPr>
              <a:t>ImagePatch</a:t>
            </a:r>
            <a:r>
              <a:rPr lang="en" sz="1400" dirty="0">
                <a:solidFill>
                  <a:schemeClr val="dk1"/>
                </a:solidFill>
                <a:latin typeface="Courier New"/>
                <a:ea typeface="Courier New"/>
                <a:cs typeface="Courier New"/>
                <a:sym typeface="Courier New"/>
              </a:rPr>
              <a:t>(</a:t>
            </a:r>
            <a:r>
              <a:rPr lang="en" sz="1400" dirty="0">
                <a:solidFill>
                  <a:srgbClr val="001080"/>
                </a:solidFill>
                <a:latin typeface="Courier New"/>
                <a:ea typeface="Courier New"/>
                <a:cs typeface="Courier New"/>
                <a:sym typeface="Courier New"/>
              </a:rPr>
              <a:t>image</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if</a:t>
            </a:r>
            <a:r>
              <a:rPr lang="en" sz="1400" dirty="0">
                <a:solidFill>
                  <a:schemeClr val="dk1"/>
                </a:solidFill>
                <a:latin typeface="Courier New"/>
                <a:ea typeface="Courier New"/>
                <a:cs typeface="Courier New"/>
                <a:sym typeface="Courier New"/>
              </a:rPr>
              <a:t> </a:t>
            </a:r>
            <a:r>
              <a:rPr lang="en" sz="1400" dirty="0">
                <a:solidFill>
                  <a:srgbClr val="0000FF"/>
                </a:solidFill>
                <a:latin typeface="Courier New"/>
                <a:ea typeface="Courier New"/>
                <a:cs typeface="Courier New"/>
                <a:sym typeface="Courier New"/>
              </a:rPr>
              <a:t>not</a:t>
            </a: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image_patch</a:t>
            </a:r>
            <a:r>
              <a:rPr lang="en" sz="1400" dirty="0" err="1">
                <a:solidFill>
                  <a:schemeClr val="dk1"/>
                </a:solidFill>
                <a:latin typeface="Courier New"/>
                <a:ea typeface="Courier New"/>
                <a:cs typeface="Courier New"/>
                <a:sym typeface="Courier New"/>
              </a:rPr>
              <a:t>.exists</a:t>
            </a:r>
            <a:r>
              <a:rPr lang="en" sz="1400" dirty="0">
                <a:solidFill>
                  <a:schemeClr val="dk1"/>
                </a:solidFill>
                <a:latin typeface="Courier New"/>
                <a:ea typeface="Courier New"/>
                <a:cs typeface="Courier New"/>
                <a:sym typeface="Courier New"/>
              </a:rPr>
              <a:t>(</a:t>
            </a:r>
            <a:r>
              <a:rPr lang="en" sz="1400" dirty="0">
                <a:solidFill>
                  <a:srgbClr val="A31515"/>
                </a:solidFill>
                <a:latin typeface="Courier New"/>
                <a:ea typeface="Courier New"/>
                <a:cs typeface="Courier New"/>
                <a:sym typeface="Courier New"/>
              </a:rPr>
              <a:t>'bird'</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return</a:t>
            </a:r>
            <a:r>
              <a:rPr lang="en" sz="1400" dirty="0">
                <a:solidFill>
                  <a:schemeClr val="dk1"/>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'no'</a:t>
            </a:r>
            <a:endParaRPr sz="1400" dirty="0">
              <a:solidFill>
                <a:srgbClr val="A31515"/>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eagle_patch</a:t>
            </a:r>
            <a:r>
              <a:rPr lang="en" sz="1400" dirty="0">
                <a:solidFill>
                  <a:schemeClr val="dk1"/>
                </a:solidFill>
                <a:latin typeface="Courier New"/>
                <a:ea typeface="Courier New"/>
                <a:cs typeface="Courier New"/>
                <a:sym typeface="Courier New"/>
              </a:rPr>
              <a:t> = </a:t>
            </a:r>
            <a:r>
              <a:rPr lang="en" sz="1400" dirty="0" err="1">
                <a:solidFill>
                  <a:srgbClr val="001080"/>
                </a:solidFill>
                <a:latin typeface="Courier New"/>
                <a:ea typeface="Courier New"/>
                <a:cs typeface="Courier New"/>
                <a:sym typeface="Courier New"/>
              </a:rPr>
              <a:t>image_patch</a:t>
            </a:r>
            <a:r>
              <a:rPr lang="en" sz="1400" dirty="0" err="1">
                <a:solidFill>
                  <a:schemeClr val="dk1"/>
                </a:solidFill>
                <a:latin typeface="Courier New"/>
                <a:ea typeface="Courier New"/>
                <a:cs typeface="Courier New"/>
                <a:sym typeface="Courier New"/>
              </a:rPr>
              <a:t>.find</a:t>
            </a:r>
            <a:r>
              <a:rPr lang="en" sz="1400" dirty="0">
                <a:solidFill>
                  <a:schemeClr val="dk1"/>
                </a:solidFill>
                <a:latin typeface="Courier New"/>
                <a:ea typeface="Courier New"/>
                <a:cs typeface="Courier New"/>
                <a:sym typeface="Courier New"/>
              </a:rPr>
              <a:t>(</a:t>
            </a:r>
            <a:r>
              <a:rPr lang="en" sz="1400" dirty="0">
                <a:solidFill>
                  <a:srgbClr val="A31515"/>
                </a:solidFill>
                <a:latin typeface="Courier New"/>
                <a:ea typeface="Courier New"/>
                <a:cs typeface="Courier New"/>
                <a:sym typeface="Courier New"/>
              </a:rPr>
              <a:t>'bird'</a:t>
            </a:r>
            <a:r>
              <a:rPr lang="en" sz="1400" dirty="0">
                <a:solidFill>
                  <a:schemeClr val="dk1"/>
                </a:solidFill>
                <a:latin typeface="Courier New"/>
                <a:ea typeface="Courier New"/>
                <a:cs typeface="Courier New"/>
                <a:sym typeface="Courier New"/>
              </a:rPr>
              <a:t>)[</a:t>
            </a:r>
            <a:r>
              <a:rPr lang="en" sz="1400" dirty="0">
                <a:solidFill>
                  <a:srgbClr val="098658"/>
                </a:solidFill>
                <a:latin typeface="Courier New"/>
                <a:ea typeface="Courier New"/>
                <a:cs typeface="Courier New"/>
                <a:sym typeface="Courier New"/>
              </a:rPr>
              <a:t>0</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eagle_features</a:t>
            </a:r>
            <a:r>
              <a:rPr lang="en" sz="1400" dirty="0">
                <a:solidFill>
                  <a:schemeClr val="dk1"/>
                </a:solidFill>
                <a:latin typeface="Courier New"/>
                <a:ea typeface="Courier New"/>
                <a:cs typeface="Courier New"/>
                <a:sym typeface="Courier New"/>
              </a:rPr>
              <a:t> = [</a:t>
            </a:r>
            <a:endParaRPr sz="1400" dirty="0">
              <a:solidFill>
                <a:schemeClr val="dk1"/>
              </a:solidFill>
              <a:latin typeface="Courier New"/>
              <a:ea typeface="Courier New"/>
              <a:cs typeface="Courier New"/>
              <a:sym typeface="Courier New"/>
            </a:endParaRPr>
          </a:p>
          <a:p>
            <a:pPr indent="609585">
              <a:lnSpc>
                <a:spcPct val="150000"/>
              </a:lnSpc>
            </a:pPr>
            <a:r>
              <a:rPr lang="en" sz="1400" dirty="0">
                <a:solidFill>
                  <a:srgbClr val="A31515"/>
                </a:solidFill>
                <a:latin typeface="Courier New"/>
                <a:ea typeface="Courier New"/>
                <a:cs typeface="Courier New"/>
                <a:sym typeface="Courier New"/>
              </a:rPr>
              <a:t>"large wings"</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indent="609585">
              <a:lnSpc>
                <a:spcPct val="150000"/>
              </a:lnSpc>
            </a:pPr>
            <a:r>
              <a:rPr lang="en" sz="1400" dirty="0">
                <a:solidFill>
                  <a:srgbClr val="A31515"/>
                </a:solidFill>
                <a:latin typeface="Courier New"/>
                <a:ea typeface="Courier New"/>
                <a:cs typeface="Courier New"/>
                <a:sym typeface="Courier New"/>
              </a:rPr>
              <a:t>"large beak"</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indent="609585">
              <a:lnSpc>
                <a:spcPct val="150000"/>
              </a:lnSpc>
            </a:pPr>
            <a:r>
              <a:rPr lang="en" sz="1400" dirty="0">
                <a:solidFill>
                  <a:srgbClr val="A31515"/>
                </a:solidFill>
                <a:latin typeface="Courier New"/>
                <a:ea typeface="Courier New"/>
                <a:cs typeface="Courier New"/>
                <a:sym typeface="Courier New"/>
              </a:rPr>
              <a:t>"white head"</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indent="609585">
              <a:lnSpc>
                <a:spcPct val="150000"/>
              </a:lnSpc>
            </a:pPr>
            <a:r>
              <a:rPr lang="en" sz="1400" dirty="0">
                <a:solidFill>
                  <a:srgbClr val="A31515"/>
                </a:solidFill>
                <a:latin typeface="Courier New"/>
                <a:ea typeface="Courier New"/>
                <a:cs typeface="Courier New"/>
                <a:sym typeface="Courier New"/>
              </a:rPr>
              <a:t>"black body"</a:t>
            </a:r>
            <a:endParaRPr sz="1400" dirty="0">
              <a:solidFill>
                <a:srgbClr val="A31515"/>
              </a:solidFill>
              <a:latin typeface="Courier New"/>
              <a:ea typeface="Courier New"/>
              <a:cs typeface="Courier New"/>
              <a:sym typeface="Courier New"/>
            </a:endParaRPr>
          </a:p>
          <a:p>
            <a:pPr indent="609585">
              <a:lnSpc>
                <a:spcPct val="150000"/>
              </a:lnSpc>
            </a:pP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p_eagle</a:t>
            </a:r>
            <a:r>
              <a:rPr lang="en" sz="1400" dirty="0">
                <a:solidFill>
                  <a:schemeClr val="dk1"/>
                </a:solidFill>
                <a:latin typeface="Courier New"/>
                <a:ea typeface="Courier New"/>
                <a:cs typeface="Courier New"/>
                <a:sym typeface="Courier New"/>
              </a:rPr>
              <a:t> = </a:t>
            </a:r>
            <a:r>
              <a:rPr lang="en" sz="1400" dirty="0">
                <a:solidFill>
                  <a:srgbClr val="098658"/>
                </a:solidFill>
                <a:latin typeface="Courier New"/>
                <a:ea typeface="Courier New"/>
                <a:cs typeface="Courier New"/>
                <a:sym typeface="Courier New"/>
              </a:rPr>
              <a:t>0.0</a:t>
            </a:r>
            <a:endParaRPr sz="1400" dirty="0">
              <a:solidFill>
                <a:srgbClr val="098658"/>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for</a:t>
            </a:r>
            <a:r>
              <a:rPr lang="en" sz="1400" dirty="0">
                <a:solidFill>
                  <a:schemeClr val="dk1"/>
                </a:solidFill>
                <a:latin typeface="Courier New"/>
                <a:ea typeface="Courier New"/>
                <a:cs typeface="Courier New"/>
                <a:sym typeface="Courier New"/>
              </a:rPr>
              <a:t> </a:t>
            </a:r>
            <a:r>
              <a:rPr lang="en" sz="1400" dirty="0">
                <a:solidFill>
                  <a:srgbClr val="001080"/>
                </a:solidFill>
                <a:latin typeface="Courier New"/>
                <a:ea typeface="Courier New"/>
                <a:cs typeface="Courier New"/>
                <a:sym typeface="Courier New"/>
              </a:rPr>
              <a:t>feature</a:t>
            </a: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in</a:t>
            </a: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eagle_features</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p_eagle</a:t>
            </a:r>
            <a:r>
              <a:rPr lang="en" sz="1400" dirty="0">
                <a:solidFill>
                  <a:schemeClr val="dk1"/>
                </a:solidFill>
                <a:latin typeface="Courier New"/>
                <a:ea typeface="Courier New"/>
                <a:cs typeface="Courier New"/>
                <a:sym typeface="Courier New"/>
              </a:rPr>
              <a:t> += </a:t>
            </a:r>
            <a:r>
              <a:rPr lang="en" sz="1400" dirty="0" err="1">
                <a:solidFill>
                  <a:srgbClr val="001080"/>
                </a:solidFill>
                <a:latin typeface="Courier New"/>
                <a:ea typeface="Courier New"/>
                <a:cs typeface="Courier New"/>
                <a:sym typeface="Courier New"/>
              </a:rPr>
              <a:t>eagle_patch</a:t>
            </a:r>
            <a:r>
              <a:rPr lang="en" sz="1400" dirty="0" err="1">
                <a:solidFill>
                  <a:schemeClr val="dk1"/>
                </a:solidFill>
                <a:latin typeface="Courier New"/>
                <a:ea typeface="Courier New"/>
                <a:cs typeface="Courier New"/>
                <a:sym typeface="Courier New"/>
              </a:rPr>
              <a:t>.exists</a:t>
            </a:r>
            <a:r>
              <a:rPr lang="en" sz="1400" dirty="0">
                <a:solidFill>
                  <a:schemeClr val="dk1"/>
                </a:solidFill>
                <a:latin typeface="Courier New"/>
                <a:ea typeface="Courier New"/>
                <a:cs typeface="Courier New"/>
                <a:sym typeface="Courier New"/>
              </a:rPr>
              <a:t>(</a:t>
            </a:r>
            <a:r>
              <a:rPr lang="en" sz="1400" dirty="0">
                <a:solidFill>
                  <a:srgbClr val="001080"/>
                </a:solidFill>
                <a:latin typeface="Courier New"/>
                <a:ea typeface="Courier New"/>
                <a:cs typeface="Courier New"/>
                <a:sym typeface="Courier New"/>
              </a:rPr>
              <a:t>feature</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p_eagle</a:t>
            </a:r>
            <a:r>
              <a:rPr lang="en" sz="1400" dirty="0">
                <a:solidFill>
                  <a:schemeClr val="dk1"/>
                </a:solidFill>
                <a:latin typeface="Courier New"/>
                <a:ea typeface="Courier New"/>
                <a:cs typeface="Courier New"/>
                <a:sym typeface="Courier New"/>
              </a:rPr>
              <a:t> /= </a:t>
            </a:r>
            <a:r>
              <a:rPr lang="en" sz="1400" dirty="0" err="1">
                <a:solidFill>
                  <a:srgbClr val="795E26"/>
                </a:solidFill>
                <a:latin typeface="Courier New"/>
                <a:ea typeface="Courier New"/>
                <a:cs typeface="Courier New"/>
                <a:sym typeface="Courier New"/>
              </a:rPr>
              <a:t>len</a:t>
            </a:r>
            <a:r>
              <a:rPr lang="en" sz="1400" dirty="0">
                <a:solidFill>
                  <a:schemeClr val="dk1"/>
                </a:solidFill>
                <a:latin typeface="Courier New"/>
                <a:ea typeface="Courier New"/>
                <a:cs typeface="Courier New"/>
                <a:sym typeface="Courier New"/>
              </a:rPr>
              <a:t>(</a:t>
            </a:r>
            <a:r>
              <a:rPr lang="en" sz="1400" dirty="0" err="1">
                <a:solidFill>
                  <a:srgbClr val="001080"/>
                </a:solidFill>
                <a:latin typeface="Courier New"/>
                <a:ea typeface="Courier New"/>
                <a:cs typeface="Courier New"/>
                <a:sym typeface="Courier New"/>
              </a:rPr>
              <a:t>eagle_features</a:t>
            </a:r>
            <a:r>
              <a:rPr lang="en" sz="1400" dirty="0">
                <a:solidFill>
                  <a:schemeClr val="dk1"/>
                </a:solidFill>
                <a:latin typeface="Courier New"/>
                <a:ea typeface="Courier New"/>
                <a:cs typeface="Courier New"/>
                <a:sym typeface="Courier New"/>
              </a:rPr>
              <a:t>)</a:t>
            </a:r>
            <a:endParaRPr sz="1400" dirty="0">
              <a:solidFill>
                <a:schemeClr val="dk1"/>
              </a:solidFill>
              <a:latin typeface="Courier New"/>
              <a:ea typeface="Courier New"/>
              <a:cs typeface="Courier New"/>
              <a:sym typeface="Courier New"/>
            </a:endParaRPr>
          </a:p>
          <a:p>
            <a:pPr>
              <a:lnSpc>
                <a:spcPct val="150000"/>
              </a:lnSpc>
            </a:pP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return</a:t>
            </a:r>
            <a:r>
              <a:rPr lang="en" sz="1400" dirty="0">
                <a:solidFill>
                  <a:schemeClr val="dk1"/>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'yes'</a:t>
            </a: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if</a:t>
            </a:r>
            <a:r>
              <a:rPr lang="en" sz="1400" dirty="0">
                <a:solidFill>
                  <a:schemeClr val="dk1"/>
                </a:solidFill>
                <a:latin typeface="Courier New"/>
                <a:ea typeface="Courier New"/>
                <a:cs typeface="Courier New"/>
                <a:sym typeface="Courier New"/>
              </a:rPr>
              <a:t> </a:t>
            </a:r>
            <a:r>
              <a:rPr lang="en" sz="1400" dirty="0" err="1">
                <a:solidFill>
                  <a:srgbClr val="001080"/>
                </a:solidFill>
                <a:latin typeface="Courier New"/>
                <a:ea typeface="Courier New"/>
                <a:cs typeface="Courier New"/>
                <a:sym typeface="Courier New"/>
              </a:rPr>
              <a:t>p_eagle</a:t>
            </a:r>
            <a:r>
              <a:rPr lang="en" sz="1400" dirty="0">
                <a:solidFill>
                  <a:schemeClr val="dk1"/>
                </a:solidFill>
                <a:latin typeface="Courier New"/>
                <a:ea typeface="Courier New"/>
                <a:cs typeface="Courier New"/>
                <a:sym typeface="Courier New"/>
              </a:rPr>
              <a:t> &gt;= </a:t>
            </a:r>
            <a:r>
              <a:rPr lang="en" sz="1400" dirty="0">
                <a:solidFill>
                  <a:srgbClr val="098658"/>
                </a:solidFill>
                <a:latin typeface="Courier New"/>
                <a:ea typeface="Courier New"/>
                <a:cs typeface="Courier New"/>
                <a:sym typeface="Courier New"/>
              </a:rPr>
              <a:t>0.75</a:t>
            </a:r>
            <a:r>
              <a:rPr lang="en" sz="1400" dirty="0">
                <a:solidFill>
                  <a:schemeClr val="dk1"/>
                </a:solidFill>
                <a:latin typeface="Courier New"/>
                <a:ea typeface="Courier New"/>
                <a:cs typeface="Courier New"/>
                <a:sym typeface="Courier New"/>
              </a:rPr>
              <a:t> </a:t>
            </a:r>
            <a:r>
              <a:rPr lang="en" sz="1400" dirty="0">
                <a:solidFill>
                  <a:srgbClr val="AF00DB"/>
                </a:solidFill>
                <a:latin typeface="Courier New"/>
                <a:ea typeface="Courier New"/>
                <a:cs typeface="Courier New"/>
                <a:sym typeface="Courier New"/>
              </a:rPr>
              <a:t>else</a:t>
            </a:r>
            <a:r>
              <a:rPr lang="en" sz="1400" dirty="0">
                <a:solidFill>
                  <a:schemeClr val="dk1"/>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'no'</a:t>
            </a:r>
            <a:endParaRPr sz="1400" dirty="0">
              <a:solidFill>
                <a:srgbClr val="A31515"/>
              </a:solidFill>
              <a:latin typeface="Courier New"/>
              <a:ea typeface="Courier New"/>
              <a:cs typeface="Courier New"/>
              <a:sym typeface="Courier New"/>
            </a:endParaRPr>
          </a:p>
          <a:p>
            <a:pPr>
              <a:lnSpc>
                <a:spcPct val="150000"/>
              </a:lnSpc>
            </a:pPr>
            <a:endParaRPr sz="1400" dirty="0">
              <a:solidFill>
                <a:srgbClr val="FF7B72"/>
              </a:solidFill>
              <a:latin typeface="Courier New"/>
              <a:ea typeface="Courier New"/>
              <a:cs typeface="Courier New"/>
              <a:sym typeface="Courier New"/>
            </a:endParaRPr>
          </a:p>
        </p:txBody>
      </p:sp>
      <p:sp>
        <p:nvSpPr>
          <p:cNvPr id="193" name="Google Shape;193;p22"/>
          <p:cNvSpPr txBox="1"/>
          <p:nvPr/>
        </p:nvSpPr>
        <p:spPr>
          <a:xfrm>
            <a:off x="4598367" y="5395567"/>
            <a:ext cx="999600" cy="564400"/>
          </a:xfrm>
          <a:prstGeom prst="rect">
            <a:avLst/>
          </a:prstGeom>
          <a:noFill/>
          <a:ln>
            <a:noFill/>
          </a:ln>
        </p:spPr>
        <p:txBody>
          <a:bodyPr spcFirstLastPara="1" wrap="square" lIns="121900" tIns="121900" rIns="121900" bIns="121900" anchor="ctr" anchorCtr="0">
            <a:noAutofit/>
          </a:bodyPr>
          <a:lstStyle/>
          <a:p>
            <a:pPr algn="ctr"/>
            <a:r>
              <a:rPr lang="en" sz="2400" b="1" dirty="0">
                <a:solidFill>
                  <a:schemeClr val="dk2"/>
                </a:solidFill>
                <a:latin typeface="Gill Sans"/>
                <a:ea typeface="Gill Sans"/>
                <a:cs typeface="Gill Sans"/>
                <a:sym typeface="Gill Sans"/>
              </a:rPr>
              <a:t>LLM</a:t>
            </a:r>
            <a:endParaRPr sz="2400" b="1" dirty="0">
              <a:solidFill>
                <a:schemeClr val="dk2"/>
              </a:solidFill>
              <a:latin typeface="Gill Sans"/>
              <a:ea typeface="Gill Sans"/>
              <a:cs typeface="Gill Sans"/>
              <a:sym typeface="Gill Sans"/>
            </a:endParaRPr>
          </a:p>
        </p:txBody>
      </p:sp>
      <p:cxnSp>
        <p:nvCxnSpPr>
          <p:cNvPr id="194" name="Google Shape;194;p22"/>
          <p:cNvCxnSpPr>
            <a:cxnSpLocks/>
            <a:stCxn id="190" idx="3"/>
            <a:endCxn id="193" idx="1"/>
          </p:cNvCxnSpPr>
          <p:nvPr/>
        </p:nvCxnSpPr>
        <p:spPr>
          <a:xfrm>
            <a:off x="4164100" y="5677367"/>
            <a:ext cx="434400" cy="800"/>
          </a:xfrm>
          <a:prstGeom prst="bentConnector3">
            <a:avLst>
              <a:gd name="adj1" fmla="val 49985"/>
            </a:avLst>
          </a:prstGeom>
          <a:noFill/>
          <a:ln w="38100" cap="flat" cmpd="sng">
            <a:solidFill>
              <a:schemeClr val="dk2"/>
            </a:solidFill>
            <a:prstDash val="solid"/>
            <a:round/>
            <a:headEnd type="none" w="med" len="med"/>
            <a:tailEnd type="stealth" w="med" len="med"/>
          </a:ln>
        </p:spPr>
      </p:cxnSp>
      <p:cxnSp>
        <p:nvCxnSpPr>
          <p:cNvPr id="195" name="Google Shape;195;p22"/>
          <p:cNvCxnSpPr>
            <a:stCxn id="191" idx="0"/>
            <a:endCxn id="192" idx="1"/>
          </p:cNvCxnSpPr>
          <p:nvPr/>
        </p:nvCxnSpPr>
        <p:spPr>
          <a:xfrm flipV="1">
            <a:off x="5709567" y="3742298"/>
            <a:ext cx="786466" cy="1935069"/>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196" name="Google Shape;196;p22"/>
          <p:cNvCxnSpPr/>
          <p:nvPr/>
        </p:nvCxnSpPr>
        <p:spPr>
          <a:xfrm>
            <a:off x="5461001" y="3743686"/>
            <a:ext cx="1037200" cy="0"/>
          </a:xfrm>
          <a:prstGeom prst="straightConnector1">
            <a:avLst/>
          </a:prstGeom>
          <a:noFill/>
          <a:ln w="28575" cap="flat" cmpd="sng">
            <a:solidFill>
              <a:schemeClr val="dk2"/>
            </a:solidFill>
            <a:prstDash val="solid"/>
            <a:round/>
            <a:headEnd type="none" w="med" len="med"/>
            <a:tailEnd type="stealth" w="med" len="med"/>
          </a:ln>
        </p:spPr>
      </p:cxnSp>
      <p:pic>
        <p:nvPicPr>
          <p:cNvPr id="197" name="Google Shape;197;p22"/>
          <p:cNvPicPr preferRelativeResize="0"/>
          <p:nvPr/>
        </p:nvPicPr>
        <p:blipFill>
          <a:blip r:embed="rId3">
            <a:alphaModFix/>
          </a:blip>
          <a:stretch>
            <a:fillRect/>
          </a:stretch>
        </p:blipFill>
        <p:spPr>
          <a:xfrm>
            <a:off x="247701" y="973900"/>
            <a:ext cx="5350268" cy="4012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rmAutofit fontScale="90000"/>
          </a:bodyPr>
          <a:lstStyle/>
          <a:p>
            <a:r>
              <a:rPr lang="en">
                <a:latin typeface="Gill Sans"/>
                <a:ea typeface="Gill Sans"/>
                <a:cs typeface="Gill Sans"/>
                <a:sym typeface="Gill Sans"/>
              </a:rPr>
              <a:t>Intermediate descriptors are powerful programs</a:t>
            </a:r>
            <a:endParaRPr>
              <a:latin typeface="Gill Sans"/>
              <a:ea typeface="Gill Sans"/>
              <a:cs typeface="Gill Sans"/>
              <a:sym typeface="Gill Sans"/>
            </a:endParaRPr>
          </a:p>
        </p:txBody>
      </p:sp>
      <p:sp>
        <p:nvSpPr>
          <p:cNvPr id="203" name="Google Shape;203;p23"/>
          <p:cNvSpPr/>
          <p:nvPr/>
        </p:nvSpPr>
        <p:spPr>
          <a:xfrm>
            <a:off x="247700" y="5228767"/>
            <a:ext cx="3916400" cy="897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latin typeface="Gill Sans"/>
                <a:ea typeface="Gill Sans"/>
                <a:cs typeface="Gill Sans"/>
                <a:sym typeface="Gill Sans"/>
              </a:rPr>
              <a:t>Is this an image of an adult bald eagle?</a:t>
            </a:r>
            <a:endParaRPr sz="2533">
              <a:latin typeface="Gill Sans"/>
              <a:ea typeface="Gill Sans"/>
              <a:cs typeface="Gill Sans"/>
              <a:sym typeface="Gill Sans"/>
            </a:endParaRPr>
          </a:p>
        </p:txBody>
      </p:sp>
      <p:sp>
        <p:nvSpPr>
          <p:cNvPr id="204" name="Google Shape;204;p23"/>
          <p:cNvSpPr/>
          <p:nvPr/>
        </p:nvSpPr>
        <p:spPr>
          <a:xfrm rot="5400000">
            <a:off x="4584967" y="5121767"/>
            <a:ext cx="1138000" cy="11112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Gill Sans"/>
              <a:ea typeface="Gill Sans"/>
              <a:cs typeface="Gill Sans"/>
              <a:sym typeface="Gill Sans"/>
            </a:endParaRPr>
          </a:p>
        </p:txBody>
      </p:sp>
      <p:sp>
        <p:nvSpPr>
          <p:cNvPr id="205" name="Google Shape;205;p23"/>
          <p:cNvSpPr txBox="1"/>
          <p:nvPr/>
        </p:nvSpPr>
        <p:spPr>
          <a:xfrm>
            <a:off x="6496033" y="872301"/>
            <a:ext cx="5031600" cy="547729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nSpc>
                <a:spcPct val="150000"/>
              </a:lnSpc>
            </a:pPr>
            <a:r>
              <a:rPr lang="en" sz="1333">
                <a:solidFill>
                  <a:srgbClr val="0000FF"/>
                </a:solidFill>
                <a:latin typeface="Courier New"/>
                <a:ea typeface="Courier New"/>
                <a:cs typeface="Courier New"/>
                <a:sym typeface="Courier New"/>
              </a:rPr>
              <a:t>def</a:t>
            </a:r>
            <a:r>
              <a:rPr lang="en" sz="1333">
                <a:solidFill>
                  <a:schemeClr val="dk1"/>
                </a:solidFill>
                <a:latin typeface="Courier New"/>
                <a:ea typeface="Courier New"/>
                <a:cs typeface="Courier New"/>
                <a:sym typeface="Courier New"/>
              </a:rPr>
              <a:t> </a:t>
            </a:r>
            <a:r>
              <a:rPr lang="en" sz="1333">
                <a:solidFill>
                  <a:srgbClr val="795E26"/>
                </a:solidFill>
                <a:latin typeface="Courier New"/>
                <a:ea typeface="Courier New"/>
                <a:cs typeface="Courier New"/>
                <a:sym typeface="Courier New"/>
              </a:rPr>
              <a:t>is_eagle</a:t>
            </a:r>
            <a:r>
              <a:rPr lang="en" sz="1333">
                <a:solidFill>
                  <a:schemeClr val="dk1"/>
                </a:solidFill>
                <a:latin typeface="Courier New"/>
                <a:ea typeface="Courier New"/>
                <a:cs typeface="Courier New"/>
                <a:sym typeface="Courier New"/>
              </a:rPr>
              <a:t>(</a:t>
            </a:r>
            <a:r>
              <a:rPr lang="en" sz="1333">
                <a:solidFill>
                  <a:srgbClr val="001080"/>
                </a:solidFill>
                <a:latin typeface="Courier New"/>
                <a:ea typeface="Courier New"/>
                <a:cs typeface="Courier New"/>
                <a:sym typeface="Courier New"/>
              </a:rPr>
              <a:t>image</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image_patch</a:t>
            </a:r>
            <a:r>
              <a:rPr lang="en" sz="1333">
                <a:solidFill>
                  <a:schemeClr val="dk1"/>
                </a:solidFill>
                <a:latin typeface="Courier New"/>
                <a:ea typeface="Courier New"/>
                <a:cs typeface="Courier New"/>
                <a:sym typeface="Courier New"/>
              </a:rPr>
              <a:t> = </a:t>
            </a:r>
            <a:r>
              <a:rPr lang="en" sz="1333">
                <a:solidFill>
                  <a:srgbClr val="267F99"/>
                </a:solidFill>
                <a:latin typeface="Courier New"/>
                <a:ea typeface="Courier New"/>
                <a:cs typeface="Courier New"/>
                <a:sym typeface="Courier New"/>
              </a:rPr>
              <a:t>ImagePatch</a:t>
            </a:r>
            <a:r>
              <a:rPr lang="en" sz="1333">
                <a:solidFill>
                  <a:schemeClr val="dk1"/>
                </a:solidFill>
                <a:latin typeface="Courier New"/>
                <a:ea typeface="Courier New"/>
                <a:cs typeface="Courier New"/>
                <a:sym typeface="Courier New"/>
              </a:rPr>
              <a:t>(</a:t>
            </a:r>
            <a:r>
              <a:rPr lang="en" sz="1333">
                <a:solidFill>
                  <a:srgbClr val="001080"/>
                </a:solidFill>
                <a:latin typeface="Courier New"/>
                <a:ea typeface="Courier New"/>
                <a:cs typeface="Courier New"/>
                <a:sym typeface="Courier New"/>
              </a:rPr>
              <a:t>image</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if</a:t>
            </a:r>
            <a:r>
              <a:rPr lang="en" sz="1333">
                <a:solidFill>
                  <a:schemeClr val="dk1"/>
                </a:solidFill>
                <a:latin typeface="Courier New"/>
                <a:ea typeface="Courier New"/>
                <a:cs typeface="Courier New"/>
                <a:sym typeface="Courier New"/>
              </a:rPr>
              <a:t> </a:t>
            </a:r>
            <a:r>
              <a:rPr lang="en" sz="1333">
                <a:solidFill>
                  <a:srgbClr val="0000FF"/>
                </a:solidFill>
                <a:latin typeface="Courier New"/>
                <a:ea typeface="Courier New"/>
                <a:cs typeface="Courier New"/>
                <a:sym typeface="Courier New"/>
              </a:rPr>
              <a:t>not</a:t>
            </a: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image_patch</a:t>
            </a:r>
            <a:r>
              <a:rPr lang="en" sz="1333">
                <a:solidFill>
                  <a:schemeClr val="dk1"/>
                </a:solidFill>
                <a:latin typeface="Courier New"/>
                <a:ea typeface="Courier New"/>
                <a:cs typeface="Courier New"/>
                <a:sym typeface="Courier New"/>
              </a:rPr>
              <a:t>.exists(</a:t>
            </a:r>
            <a:r>
              <a:rPr lang="en" sz="1333">
                <a:solidFill>
                  <a:srgbClr val="A31515"/>
                </a:solidFill>
                <a:latin typeface="Courier New"/>
                <a:ea typeface="Courier New"/>
                <a:cs typeface="Courier New"/>
                <a:sym typeface="Courier New"/>
              </a:rPr>
              <a:t>'bird'</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return</a:t>
            </a:r>
            <a:r>
              <a:rPr lang="en" sz="1333">
                <a:solidFill>
                  <a:schemeClr val="dk1"/>
                </a:solidFill>
                <a:latin typeface="Courier New"/>
                <a:ea typeface="Courier New"/>
                <a:cs typeface="Courier New"/>
                <a:sym typeface="Courier New"/>
              </a:rPr>
              <a:t> </a:t>
            </a:r>
            <a:r>
              <a:rPr lang="en" sz="1333">
                <a:solidFill>
                  <a:srgbClr val="A31515"/>
                </a:solidFill>
                <a:latin typeface="Courier New"/>
                <a:ea typeface="Courier New"/>
                <a:cs typeface="Courier New"/>
                <a:sym typeface="Courier New"/>
              </a:rPr>
              <a:t>'no'</a:t>
            </a:r>
            <a:endParaRPr sz="1333">
              <a:solidFill>
                <a:srgbClr val="A31515"/>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eagle_patch</a:t>
            </a:r>
            <a:r>
              <a:rPr lang="en" sz="1333">
                <a:solidFill>
                  <a:schemeClr val="dk1"/>
                </a:solidFill>
                <a:latin typeface="Courier New"/>
                <a:ea typeface="Courier New"/>
                <a:cs typeface="Courier New"/>
                <a:sym typeface="Courier New"/>
              </a:rPr>
              <a:t> = </a:t>
            </a:r>
            <a:r>
              <a:rPr lang="en" sz="1333">
                <a:solidFill>
                  <a:srgbClr val="001080"/>
                </a:solidFill>
                <a:latin typeface="Courier New"/>
                <a:ea typeface="Courier New"/>
                <a:cs typeface="Courier New"/>
                <a:sym typeface="Courier New"/>
              </a:rPr>
              <a:t>image_patch</a:t>
            </a:r>
            <a:r>
              <a:rPr lang="en" sz="1333">
                <a:solidFill>
                  <a:schemeClr val="dk1"/>
                </a:solidFill>
                <a:latin typeface="Courier New"/>
                <a:ea typeface="Courier New"/>
                <a:cs typeface="Courier New"/>
                <a:sym typeface="Courier New"/>
              </a:rPr>
              <a:t>.find(</a:t>
            </a:r>
            <a:r>
              <a:rPr lang="en" sz="1333">
                <a:solidFill>
                  <a:srgbClr val="A31515"/>
                </a:solidFill>
                <a:latin typeface="Courier New"/>
                <a:ea typeface="Courier New"/>
                <a:cs typeface="Courier New"/>
                <a:sym typeface="Courier New"/>
              </a:rPr>
              <a:t>'bird'</a:t>
            </a:r>
            <a:r>
              <a:rPr lang="en" sz="1333">
                <a:solidFill>
                  <a:schemeClr val="dk1"/>
                </a:solidFill>
                <a:latin typeface="Courier New"/>
                <a:ea typeface="Courier New"/>
                <a:cs typeface="Courier New"/>
                <a:sym typeface="Courier New"/>
              </a:rPr>
              <a:t>)[</a:t>
            </a:r>
            <a:r>
              <a:rPr lang="en" sz="1333">
                <a:solidFill>
                  <a:srgbClr val="098658"/>
                </a:solidFill>
                <a:latin typeface="Courier New"/>
                <a:ea typeface="Courier New"/>
                <a:cs typeface="Courier New"/>
                <a:sym typeface="Courier New"/>
              </a:rPr>
              <a:t>0</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eagle_features</a:t>
            </a:r>
            <a:r>
              <a:rPr lang="en" sz="1333">
                <a:solidFill>
                  <a:schemeClr val="dk1"/>
                </a:solidFill>
                <a:latin typeface="Courier New"/>
                <a:ea typeface="Courier New"/>
                <a:cs typeface="Courier New"/>
                <a:sym typeface="Courier New"/>
              </a:rPr>
              <a:t> = [</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"large wings"</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"large beak"</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"white head"</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"black body"</a:t>
            </a:r>
            <a:endParaRPr sz="1333">
              <a:solidFill>
                <a:srgbClr val="A31515"/>
              </a:solidFill>
              <a:latin typeface="Courier New"/>
              <a:ea typeface="Courier New"/>
              <a:cs typeface="Courier New"/>
              <a:sym typeface="Courier New"/>
            </a:endParaRPr>
          </a:p>
          <a:p>
            <a:pPr indent="609585">
              <a:lnSpc>
                <a:spcPct val="150000"/>
              </a:lnSpc>
            </a:pP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p_eagle</a:t>
            </a:r>
            <a:r>
              <a:rPr lang="en" sz="1333">
                <a:solidFill>
                  <a:schemeClr val="dk1"/>
                </a:solidFill>
                <a:latin typeface="Courier New"/>
                <a:ea typeface="Courier New"/>
                <a:cs typeface="Courier New"/>
                <a:sym typeface="Courier New"/>
              </a:rPr>
              <a:t> = </a:t>
            </a:r>
            <a:r>
              <a:rPr lang="en" sz="1333">
                <a:solidFill>
                  <a:srgbClr val="098658"/>
                </a:solidFill>
                <a:latin typeface="Courier New"/>
                <a:ea typeface="Courier New"/>
                <a:cs typeface="Courier New"/>
                <a:sym typeface="Courier New"/>
              </a:rPr>
              <a:t>0.0</a:t>
            </a:r>
            <a:endParaRPr sz="1333">
              <a:solidFill>
                <a:srgbClr val="098658"/>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for</a:t>
            </a: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feature</a:t>
            </a: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in</a:t>
            </a: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eagle_features</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p_eagle</a:t>
            </a:r>
            <a:r>
              <a:rPr lang="en" sz="1333">
                <a:solidFill>
                  <a:schemeClr val="dk1"/>
                </a:solidFill>
                <a:latin typeface="Courier New"/>
                <a:ea typeface="Courier New"/>
                <a:cs typeface="Courier New"/>
                <a:sym typeface="Courier New"/>
              </a:rPr>
              <a:t> += </a:t>
            </a:r>
            <a:r>
              <a:rPr lang="en" sz="1333">
                <a:solidFill>
                  <a:srgbClr val="001080"/>
                </a:solidFill>
                <a:latin typeface="Courier New"/>
                <a:ea typeface="Courier New"/>
                <a:cs typeface="Courier New"/>
                <a:sym typeface="Courier New"/>
              </a:rPr>
              <a:t>eagle_patch</a:t>
            </a:r>
            <a:r>
              <a:rPr lang="en" sz="1333">
                <a:solidFill>
                  <a:schemeClr val="dk1"/>
                </a:solidFill>
                <a:latin typeface="Courier New"/>
                <a:ea typeface="Courier New"/>
                <a:cs typeface="Courier New"/>
                <a:sym typeface="Courier New"/>
              </a:rPr>
              <a:t>.exists(</a:t>
            </a:r>
            <a:r>
              <a:rPr lang="en" sz="1333">
                <a:solidFill>
                  <a:srgbClr val="001080"/>
                </a:solidFill>
                <a:latin typeface="Courier New"/>
                <a:ea typeface="Courier New"/>
                <a:cs typeface="Courier New"/>
                <a:sym typeface="Courier New"/>
              </a:rPr>
              <a:t>feature</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p_eagle</a:t>
            </a:r>
            <a:r>
              <a:rPr lang="en" sz="1333">
                <a:solidFill>
                  <a:schemeClr val="dk1"/>
                </a:solidFill>
                <a:latin typeface="Courier New"/>
                <a:ea typeface="Courier New"/>
                <a:cs typeface="Courier New"/>
                <a:sym typeface="Courier New"/>
              </a:rPr>
              <a:t> /= </a:t>
            </a:r>
            <a:r>
              <a:rPr lang="en" sz="1333">
                <a:solidFill>
                  <a:srgbClr val="795E26"/>
                </a:solidFill>
                <a:latin typeface="Courier New"/>
                <a:ea typeface="Courier New"/>
                <a:cs typeface="Courier New"/>
                <a:sym typeface="Courier New"/>
              </a:rPr>
              <a:t>len</a:t>
            </a:r>
            <a:r>
              <a:rPr lang="en" sz="1333">
                <a:solidFill>
                  <a:schemeClr val="dk1"/>
                </a:solidFill>
                <a:latin typeface="Courier New"/>
                <a:ea typeface="Courier New"/>
                <a:cs typeface="Courier New"/>
                <a:sym typeface="Courier New"/>
              </a:rPr>
              <a:t>(</a:t>
            </a:r>
            <a:r>
              <a:rPr lang="en" sz="1333">
                <a:solidFill>
                  <a:srgbClr val="001080"/>
                </a:solidFill>
                <a:latin typeface="Courier New"/>
                <a:ea typeface="Courier New"/>
                <a:cs typeface="Courier New"/>
                <a:sym typeface="Courier New"/>
              </a:rPr>
              <a:t>eagle_features</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a:lnSpc>
                <a:spcPct val="150000"/>
              </a:lnSpc>
            </a:pP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return</a:t>
            </a:r>
            <a:r>
              <a:rPr lang="en" sz="1333">
                <a:solidFill>
                  <a:schemeClr val="dk1"/>
                </a:solidFill>
                <a:latin typeface="Courier New"/>
                <a:ea typeface="Courier New"/>
                <a:cs typeface="Courier New"/>
                <a:sym typeface="Courier New"/>
              </a:rPr>
              <a:t> </a:t>
            </a:r>
            <a:r>
              <a:rPr lang="en" sz="1333">
                <a:solidFill>
                  <a:srgbClr val="A31515"/>
                </a:solidFill>
                <a:latin typeface="Courier New"/>
                <a:ea typeface="Courier New"/>
                <a:cs typeface="Courier New"/>
                <a:sym typeface="Courier New"/>
              </a:rPr>
              <a:t>'yes'</a:t>
            </a: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if</a:t>
            </a:r>
            <a:r>
              <a:rPr lang="en" sz="1333">
                <a:solidFill>
                  <a:schemeClr val="dk1"/>
                </a:solidFill>
                <a:latin typeface="Courier New"/>
                <a:ea typeface="Courier New"/>
                <a:cs typeface="Courier New"/>
                <a:sym typeface="Courier New"/>
              </a:rPr>
              <a:t> </a:t>
            </a:r>
            <a:r>
              <a:rPr lang="en" sz="1333">
                <a:solidFill>
                  <a:srgbClr val="001080"/>
                </a:solidFill>
                <a:latin typeface="Courier New"/>
                <a:ea typeface="Courier New"/>
                <a:cs typeface="Courier New"/>
                <a:sym typeface="Courier New"/>
              </a:rPr>
              <a:t>p_eagle</a:t>
            </a:r>
            <a:r>
              <a:rPr lang="en" sz="1333">
                <a:solidFill>
                  <a:schemeClr val="dk1"/>
                </a:solidFill>
                <a:latin typeface="Courier New"/>
                <a:ea typeface="Courier New"/>
                <a:cs typeface="Courier New"/>
                <a:sym typeface="Courier New"/>
              </a:rPr>
              <a:t> &gt;= </a:t>
            </a:r>
            <a:r>
              <a:rPr lang="en" sz="1333">
                <a:solidFill>
                  <a:srgbClr val="098658"/>
                </a:solidFill>
                <a:latin typeface="Courier New"/>
                <a:ea typeface="Courier New"/>
                <a:cs typeface="Courier New"/>
                <a:sym typeface="Courier New"/>
              </a:rPr>
              <a:t>0.75</a:t>
            </a:r>
            <a:r>
              <a:rPr lang="en" sz="1333">
                <a:solidFill>
                  <a:schemeClr val="dk1"/>
                </a:solidFill>
                <a:latin typeface="Courier New"/>
                <a:ea typeface="Courier New"/>
                <a:cs typeface="Courier New"/>
                <a:sym typeface="Courier New"/>
              </a:rPr>
              <a:t> </a:t>
            </a:r>
            <a:r>
              <a:rPr lang="en" sz="1333">
                <a:solidFill>
                  <a:srgbClr val="AF00DB"/>
                </a:solidFill>
                <a:latin typeface="Courier New"/>
                <a:ea typeface="Courier New"/>
                <a:cs typeface="Courier New"/>
                <a:sym typeface="Courier New"/>
              </a:rPr>
              <a:t>else</a:t>
            </a:r>
            <a:r>
              <a:rPr lang="en" sz="1333">
                <a:solidFill>
                  <a:schemeClr val="dk1"/>
                </a:solidFill>
                <a:latin typeface="Courier New"/>
                <a:ea typeface="Courier New"/>
                <a:cs typeface="Courier New"/>
                <a:sym typeface="Courier New"/>
              </a:rPr>
              <a:t> </a:t>
            </a:r>
            <a:r>
              <a:rPr lang="en" sz="1333">
                <a:solidFill>
                  <a:srgbClr val="A31515"/>
                </a:solidFill>
                <a:latin typeface="Courier New"/>
                <a:ea typeface="Courier New"/>
                <a:cs typeface="Courier New"/>
                <a:sym typeface="Courier New"/>
              </a:rPr>
              <a:t>'no'</a:t>
            </a:r>
            <a:endParaRPr sz="1333">
              <a:solidFill>
                <a:srgbClr val="A31515"/>
              </a:solidFill>
              <a:latin typeface="Courier New"/>
              <a:ea typeface="Courier New"/>
              <a:cs typeface="Courier New"/>
              <a:sym typeface="Courier New"/>
            </a:endParaRPr>
          </a:p>
          <a:p>
            <a:pPr>
              <a:lnSpc>
                <a:spcPct val="150000"/>
              </a:lnSpc>
            </a:pPr>
            <a:endParaRPr sz="1333">
              <a:solidFill>
                <a:srgbClr val="FF7B72"/>
              </a:solidFill>
              <a:latin typeface="Courier New"/>
              <a:ea typeface="Courier New"/>
              <a:cs typeface="Courier New"/>
              <a:sym typeface="Courier New"/>
            </a:endParaRPr>
          </a:p>
        </p:txBody>
      </p:sp>
      <p:sp>
        <p:nvSpPr>
          <p:cNvPr id="206" name="Google Shape;206;p23"/>
          <p:cNvSpPr txBox="1"/>
          <p:nvPr/>
        </p:nvSpPr>
        <p:spPr>
          <a:xfrm>
            <a:off x="4598367" y="5395567"/>
            <a:ext cx="999600" cy="564400"/>
          </a:xfrm>
          <a:prstGeom prst="rect">
            <a:avLst/>
          </a:prstGeom>
          <a:noFill/>
          <a:ln>
            <a:noFill/>
          </a:ln>
        </p:spPr>
        <p:txBody>
          <a:bodyPr spcFirstLastPara="1" wrap="square" lIns="121900" tIns="121900" rIns="121900" bIns="121900" anchor="ctr" anchorCtr="0">
            <a:noAutofit/>
          </a:bodyPr>
          <a:lstStyle/>
          <a:p>
            <a:pPr algn="ctr"/>
            <a:r>
              <a:rPr lang="en" sz="2400" b="1">
                <a:solidFill>
                  <a:schemeClr val="dk2"/>
                </a:solidFill>
                <a:latin typeface="Gill Sans"/>
                <a:ea typeface="Gill Sans"/>
                <a:cs typeface="Gill Sans"/>
                <a:sym typeface="Gill Sans"/>
              </a:rPr>
              <a:t>GPT</a:t>
            </a:r>
            <a:endParaRPr sz="2400" b="1">
              <a:solidFill>
                <a:schemeClr val="dk2"/>
              </a:solidFill>
              <a:latin typeface="Gill Sans"/>
              <a:ea typeface="Gill Sans"/>
              <a:cs typeface="Gill Sans"/>
              <a:sym typeface="Gill Sans"/>
            </a:endParaRPr>
          </a:p>
        </p:txBody>
      </p:sp>
      <p:cxnSp>
        <p:nvCxnSpPr>
          <p:cNvPr id="207" name="Google Shape;207;p23"/>
          <p:cNvCxnSpPr>
            <a:stCxn id="203" idx="3"/>
            <a:endCxn id="206" idx="1"/>
          </p:cNvCxnSpPr>
          <p:nvPr/>
        </p:nvCxnSpPr>
        <p:spPr>
          <a:xfrm>
            <a:off x="4164100" y="5677367"/>
            <a:ext cx="434400" cy="800"/>
          </a:xfrm>
          <a:prstGeom prst="bentConnector3">
            <a:avLst>
              <a:gd name="adj1" fmla="val 49985"/>
            </a:avLst>
          </a:prstGeom>
          <a:noFill/>
          <a:ln w="38100" cap="flat" cmpd="sng">
            <a:solidFill>
              <a:schemeClr val="dk2"/>
            </a:solidFill>
            <a:prstDash val="solid"/>
            <a:round/>
            <a:headEnd type="none" w="med" len="med"/>
            <a:tailEnd type="stealth" w="med" len="med"/>
          </a:ln>
        </p:spPr>
      </p:cxnSp>
      <p:cxnSp>
        <p:nvCxnSpPr>
          <p:cNvPr id="208" name="Google Shape;208;p23"/>
          <p:cNvCxnSpPr>
            <a:stCxn id="204" idx="0"/>
            <a:endCxn id="205" idx="1"/>
          </p:cNvCxnSpPr>
          <p:nvPr/>
        </p:nvCxnSpPr>
        <p:spPr>
          <a:xfrm flipV="1">
            <a:off x="5709567" y="3610948"/>
            <a:ext cx="786466" cy="2066419"/>
          </a:xfrm>
          <a:prstGeom prst="bentConnector3">
            <a:avLst>
              <a:gd name="adj1" fmla="val 50000"/>
            </a:avLst>
          </a:prstGeom>
          <a:noFill/>
          <a:ln w="28575" cap="flat" cmpd="sng">
            <a:solidFill>
              <a:schemeClr val="dk2"/>
            </a:solidFill>
            <a:prstDash val="solid"/>
            <a:round/>
            <a:headEnd type="none" w="med" len="med"/>
            <a:tailEnd type="stealth" w="med" len="med"/>
          </a:ln>
        </p:spPr>
      </p:cxnSp>
      <p:cxnSp>
        <p:nvCxnSpPr>
          <p:cNvPr id="209" name="Google Shape;209;p23"/>
          <p:cNvCxnSpPr/>
          <p:nvPr/>
        </p:nvCxnSpPr>
        <p:spPr>
          <a:xfrm>
            <a:off x="5486401" y="3238861"/>
            <a:ext cx="1037200" cy="0"/>
          </a:xfrm>
          <a:prstGeom prst="straightConnector1">
            <a:avLst/>
          </a:prstGeom>
          <a:noFill/>
          <a:ln w="28575" cap="flat" cmpd="sng">
            <a:solidFill>
              <a:schemeClr val="dk2"/>
            </a:solidFill>
            <a:prstDash val="solid"/>
            <a:round/>
            <a:headEnd type="none" w="med" len="med"/>
            <a:tailEnd type="stealth" w="med" len="med"/>
          </a:ln>
        </p:spPr>
      </p:cxnSp>
      <p:pic>
        <p:nvPicPr>
          <p:cNvPr id="210" name="Google Shape;210;p23"/>
          <p:cNvPicPr preferRelativeResize="0"/>
          <p:nvPr/>
        </p:nvPicPr>
        <p:blipFill>
          <a:blip r:embed="rId3">
            <a:alphaModFix/>
          </a:blip>
          <a:stretch>
            <a:fillRect/>
          </a:stretch>
        </p:blipFill>
        <p:spPr>
          <a:xfrm>
            <a:off x="247701" y="973900"/>
            <a:ext cx="5350268" cy="4012701"/>
          </a:xfrm>
          <a:prstGeom prst="rect">
            <a:avLst/>
          </a:prstGeom>
          <a:noFill/>
          <a:ln>
            <a:noFill/>
          </a:ln>
        </p:spPr>
      </p:pic>
      <p:sp>
        <p:nvSpPr>
          <p:cNvPr id="211" name="Google Shape;211;p23"/>
          <p:cNvSpPr/>
          <p:nvPr/>
        </p:nvSpPr>
        <p:spPr>
          <a:xfrm>
            <a:off x="6767" y="-10408"/>
            <a:ext cx="12192000" cy="6878800"/>
          </a:xfrm>
          <a:prstGeom prst="rect">
            <a:avLst/>
          </a:prstGeom>
          <a:solidFill>
            <a:srgbClr val="EEEEEE">
              <a:alpha val="85450"/>
            </a:srgbClr>
          </a:solidFill>
          <a:ln>
            <a:noFill/>
          </a:ln>
        </p:spPr>
        <p:txBody>
          <a:bodyPr spcFirstLastPara="1" wrap="square" lIns="121900" tIns="121900" rIns="121900" bIns="121900" anchor="ctr" anchorCtr="0">
            <a:noAutofit/>
          </a:bodyPr>
          <a:lstStyle/>
          <a:p>
            <a:pPr algn="ctr"/>
            <a:endParaRPr sz="2400"/>
          </a:p>
        </p:txBody>
      </p:sp>
      <p:sp>
        <p:nvSpPr>
          <p:cNvPr id="212" name="Google Shape;212;p23"/>
          <p:cNvSpPr/>
          <p:nvPr/>
        </p:nvSpPr>
        <p:spPr>
          <a:xfrm>
            <a:off x="6501001" y="2764792"/>
            <a:ext cx="2652800" cy="1334400"/>
          </a:xfrm>
          <a:prstGeom prst="rect">
            <a:avLst/>
          </a:prstGeom>
          <a:noFill/>
          <a:ln w="28575"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pPr indent="609585">
              <a:lnSpc>
                <a:spcPct val="150000"/>
              </a:lnSpc>
            </a:pPr>
            <a:r>
              <a:rPr lang="en" sz="1333">
                <a:solidFill>
                  <a:srgbClr val="A31515"/>
                </a:solidFill>
                <a:latin typeface="Courier New"/>
                <a:ea typeface="Courier New"/>
                <a:cs typeface="Courier New"/>
                <a:sym typeface="Courier New"/>
              </a:rPr>
              <a:t>"large wings"</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"large beak"</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"white head"</a:t>
            </a:r>
            <a:r>
              <a:rPr lang="en" sz="1333">
                <a:solidFill>
                  <a:schemeClr val="dk1"/>
                </a:solidFill>
                <a:latin typeface="Courier New"/>
                <a:ea typeface="Courier New"/>
                <a:cs typeface="Courier New"/>
                <a:sym typeface="Courier New"/>
              </a:rPr>
              <a:t>,</a:t>
            </a:r>
            <a:endParaRPr sz="1333">
              <a:solidFill>
                <a:schemeClr val="dk1"/>
              </a:solidFill>
              <a:latin typeface="Courier New"/>
              <a:ea typeface="Courier New"/>
              <a:cs typeface="Courier New"/>
              <a:sym typeface="Courier New"/>
            </a:endParaRPr>
          </a:p>
          <a:p>
            <a:pPr indent="609585">
              <a:lnSpc>
                <a:spcPct val="150000"/>
              </a:lnSpc>
            </a:pPr>
            <a:r>
              <a:rPr lang="en" sz="1333">
                <a:solidFill>
                  <a:srgbClr val="A31515"/>
                </a:solidFill>
                <a:latin typeface="Courier New"/>
                <a:ea typeface="Courier New"/>
                <a:cs typeface="Courier New"/>
                <a:sym typeface="Courier New"/>
              </a:rPr>
              <a:t>"black body"</a:t>
            </a:r>
            <a:endParaRPr sz="1333">
              <a:solidFill>
                <a:srgbClr val="A31515"/>
              </a:solidFill>
              <a:latin typeface="Courier New"/>
              <a:ea typeface="Courier New"/>
              <a:cs typeface="Courier New"/>
              <a:sym typeface="Courier New"/>
            </a:endParaRPr>
          </a:p>
        </p:txBody>
      </p:sp>
      <p:sp>
        <p:nvSpPr>
          <p:cNvPr id="213" name="Google Shape;213;p23"/>
          <p:cNvSpPr txBox="1"/>
          <p:nvPr/>
        </p:nvSpPr>
        <p:spPr>
          <a:xfrm>
            <a:off x="660767" y="1196500"/>
            <a:ext cx="5196800" cy="4728800"/>
          </a:xfrm>
          <a:prstGeom prst="rect">
            <a:avLst/>
          </a:prstGeom>
          <a:noFill/>
          <a:ln>
            <a:noFill/>
          </a:ln>
        </p:spPr>
        <p:txBody>
          <a:bodyPr spcFirstLastPara="1" wrap="square" lIns="121900" tIns="121900" rIns="121900" bIns="121900" anchor="t" anchorCtr="0">
            <a:noAutofit/>
          </a:bodyPr>
          <a:lstStyle/>
          <a:p>
            <a:r>
              <a:rPr lang="en" sz="6400">
                <a:solidFill>
                  <a:schemeClr val="dk2"/>
                </a:solidFill>
                <a:latin typeface="Gill Sans"/>
                <a:ea typeface="Gill Sans"/>
                <a:cs typeface="Gill Sans"/>
                <a:sym typeface="Gill Sans"/>
              </a:rPr>
              <a:t>Can we automatically discover these</a:t>
            </a:r>
            <a:endParaRPr sz="6400">
              <a:solidFill>
                <a:schemeClr val="dk2"/>
              </a:solidFill>
              <a:latin typeface="Gill Sans"/>
              <a:ea typeface="Gill Sans"/>
              <a:cs typeface="Gill Sans"/>
              <a:sym typeface="Gill Sans"/>
            </a:endParaRPr>
          </a:p>
          <a:p>
            <a:r>
              <a:rPr lang="en" sz="6400">
                <a:solidFill>
                  <a:schemeClr val="dk2"/>
                </a:solidFill>
                <a:latin typeface="Gill Sans"/>
                <a:ea typeface="Gill Sans"/>
                <a:cs typeface="Gill Sans"/>
                <a:sym typeface="Gill Sans"/>
              </a:rPr>
              <a:t>visual descriptors?</a:t>
            </a:r>
            <a:endParaRPr sz="6400">
              <a:solidFill>
                <a:schemeClr val="dk2"/>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dirty="0"/>
              <a:t>Escher: Self-Evolving Visual Concept Library using Vision-Language Critics</a:t>
            </a:r>
            <a:br>
              <a:rPr lang="en-US" sz="4400" dirty="0"/>
            </a:br>
            <a:br>
              <a:rPr lang="en-US" sz="4400" dirty="0"/>
            </a:br>
            <a:r>
              <a:rPr lang="en-US" sz="2000" dirty="0"/>
              <a:t>Atharva Sehgal</a:t>
            </a:r>
            <a:r>
              <a:rPr lang="en-US" sz="2000" b="0" dirty="0"/>
              <a:t>, Patrick Yuan, </a:t>
            </a:r>
            <a:r>
              <a:rPr lang="en-US" sz="2000" b="0" dirty="0" err="1"/>
              <a:t>Ziniu</a:t>
            </a:r>
            <a:r>
              <a:rPr lang="en-US" sz="2000" b="0" dirty="0"/>
              <a:t> Hu, </a:t>
            </a:r>
            <a:r>
              <a:rPr lang="en-US" sz="2000" b="0" dirty="0" err="1"/>
              <a:t>Yisong</a:t>
            </a:r>
            <a:r>
              <a:rPr lang="en-US" sz="2000" b="0" dirty="0"/>
              <a:t> Yue, Jennifer J. Sun, </a:t>
            </a:r>
            <a:r>
              <a:rPr lang="en-US" sz="2000" b="0" dirty="0" err="1"/>
              <a:t>Swarat</a:t>
            </a:r>
            <a:r>
              <a:rPr lang="en-US" sz="2000" b="0" dirty="0"/>
              <a:t> Chaudhuri </a:t>
            </a:r>
            <a:endParaRPr lang="en-US" sz="4400" b="0" dirty="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5468531" y="230792"/>
            <a:ext cx="1964940" cy="561269"/>
          </a:xfrm>
          <a:prstGeom prst="rect">
            <a:avLst/>
          </a:prstGeom>
          <a:noFill/>
          <a:ln>
            <a:noFill/>
          </a:ln>
        </p:spPr>
      </p:pic>
      <p:sp>
        <p:nvSpPr>
          <p:cNvPr id="7" name="TextBox 6">
            <a:extLst>
              <a:ext uri="{FF2B5EF4-FFF2-40B4-BE49-F238E27FC236}">
                <a16:creationId xmlns:a16="http://schemas.microsoft.com/office/drawing/2014/main" id="{41271321-23DE-A1DE-B341-E555C5C60467}"/>
              </a:ext>
            </a:extLst>
          </p:cNvPr>
          <p:cNvSpPr txBox="1"/>
          <p:nvPr/>
        </p:nvSpPr>
        <p:spPr>
          <a:xfrm>
            <a:off x="6096000" y="6493324"/>
            <a:ext cx="6096000" cy="369332"/>
          </a:xfrm>
          <a:prstGeom prst="rect">
            <a:avLst/>
          </a:prstGeom>
          <a:noFill/>
        </p:spPr>
        <p:txBody>
          <a:bodyPr wrap="square">
            <a:spAutoFit/>
          </a:bodyPr>
          <a:lstStyle/>
          <a:p>
            <a:pPr algn="r"/>
            <a:r>
              <a:rPr lang="en-US" sz="1800" b="1" dirty="0">
                <a:hlinkClick r:id="rId4"/>
              </a:rPr>
              <a:t>https://</a:t>
            </a:r>
            <a:r>
              <a:rPr lang="en-US" sz="1800" b="1" dirty="0" err="1">
                <a:hlinkClick r:id="rId4"/>
              </a:rPr>
              <a:t>trishullab</a:t>
            </a:r>
            <a:r>
              <a:rPr lang="en-US" sz="1800" b="1" dirty="0" err="1">
                <a:hlinkClick r:id="rId4"/>
              </a:rPr>
              <a:t>.github.io</a:t>
            </a:r>
            <a:r>
              <a:rPr lang="en-US" sz="1800" b="1" dirty="0">
                <a:hlinkClick r:id="rId4"/>
              </a:rPr>
              <a:t>/escher-web</a:t>
            </a:r>
            <a:endParaRPr lang="en-US" sz="1800" b="1" dirty="0"/>
          </a:p>
        </p:txBody>
      </p:sp>
      <p:pic>
        <p:nvPicPr>
          <p:cNvPr id="12290" name="Picture 2" descr="Logo&#10;&#10;Description automatically generated">
            <a:extLst>
              <a:ext uri="{FF2B5EF4-FFF2-40B4-BE49-F238E27FC236}">
                <a16:creationId xmlns:a16="http://schemas.microsoft.com/office/drawing/2014/main" id="{5665D2FD-6B77-99A4-2564-AEB5DFAD7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9038" y="230792"/>
            <a:ext cx="1631452" cy="39532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87CF7F4-9102-EAFD-A0DD-6691A61333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6057" y="144428"/>
            <a:ext cx="2650814" cy="59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968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887044"/>
            <a:ext cx="9007607" cy="502754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9;p24">
            <a:extLst>
              <a:ext uri="{FF2B5EF4-FFF2-40B4-BE49-F238E27FC236}">
                <a16:creationId xmlns:a16="http://schemas.microsoft.com/office/drawing/2014/main" id="{DAC145A7-7C40-2DCE-33F9-A3703E410891}"/>
              </a:ext>
            </a:extLst>
          </p:cNvPr>
          <p:cNvSpPr/>
          <p:nvPr/>
        </p:nvSpPr>
        <p:spPr>
          <a:xfrm>
            <a:off x="5812078" y="569611"/>
            <a:ext cx="5636712" cy="77067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A006AC64-406A-F5AC-901F-93EDC59D692B}"/>
              </a:ext>
            </a:extLst>
          </p:cNvPr>
          <p:cNvSpPr/>
          <p:nvPr/>
        </p:nvSpPr>
        <p:spPr>
          <a:xfrm>
            <a:off x="7403578" y="1686568"/>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19;p24">
            <a:extLst>
              <a:ext uri="{FF2B5EF4-FFF2-40B4-BE49-F238E27FC236}">
                <a16:creationId xmlns:a16="http://schemas.microsoft.com/office/drawing/2014/main" id="{B04AAC32-ED2D-4C44-CE7D-3D1962EAFB2E}"/>
              </a:ext>
            </a:extLst>
          </p:cNvPr>
          <p:cNvSpPr/>
          <p:nvPr/>
        </p:nvSpPr>
        <p:spPr>
          <a:xfrm>
            <a:off x="2981196" y="1340285"/>
            <a:ext cx="7722294" cy="186011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19;p24">
            <a:extLst>
              <a:ext uri="{FF2B5EF4-FFF2-40B4-BE49-F238E27FC236}">
                <a16:creationId xmlns:a16="http://schemas.microsoft.com/office/drawing/2014/main" id="{834C1806-45AB-C499-2C3E-A9EA481AC3CF}"/>
              </a:ext>
            </a:extLst>
          </p:cNvPr>
          <p:cNvSpPr/>
          <p:nvPr/>
        </p:nvSpPr>
        <p:spPr>
          <a:xfrm>
            <a:off x="3029906" y="2957960"/>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19;p24">
            <a:extLst>
              <a:ext uri="{FF2B5EF4-FFF2-40B4-BE49-F238E27FC236}">
                <a16:creationId xmlns:a16="http://schemas.microsoft.com/office/drawing/2014/main" id="{AE8FA9DE-02B4-048D-46A6-34131516C558}"/>
              </a:ext>
            </a:extLst>
          </p:cNvPr>
          <p:cNvSpPr/>
          <p:nvPr/>
        </p:nvSpPr>
        <p:spPr>
          <a:xfrm>
            <a:off x="6313812" y="742752"/>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093162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9;p24">
            <a:extLst>
              <a:ext uri="{FF2B5EF4-FFF2-40B4-BE49-F238E27FC236}">
                <a16:creationId xmlns:a16="http://schemas.microsoft.com/office/drawing/2014/main" id="{DAC145A7-7C40-2DCE-33F9-A3703E410891}"/>
              </a:ext>
            </a:extLst>
          </p:cNvPr>
          <p:cNvSpPr/>
          <p:nvPr/>
        </p:nvSpPr>
        <p:spPr>
          <a:xfrm>
            <a:off x="5812078" y="569611"/>
            <a:ext cx="5636712" cy="77067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A006AC64-406A-F5AC-901F-93EDC59D692B}"/>
              </a:ext>
            </a:extLst>
          </p:cNvPr>
          <p:cNvSpPr/>
          <p:nvPr/>
        </p:nvSpPr>
        <p:spPr>
          <a:xfrm>
            <a:off x="7403578" y="1686568"/>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19;p24">
            <a:extLst>
              <a:ext uri="{FF2B5EF4-FFF2-40B4-BE49-F238E27FC236}">
                <a16:creationId xmlns:a16="http://schemas.microsoft.com/office/drawing/2014/main" id="{B04AAC32-ED2D-4C44-CE7D-3D1962EAFB2E}"/>
              </a:ext>
            </a:extLst>
          </p:cNvPr>
          <p:cNvSpPr/>
          <p:nvPr/>
        </p:nvSpPr>
        <p:spPr>
          <a:xfrm>
            <a:off x="5915068" y="1686568"/>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19;p24">
            <a:extLst>
              <a:ext uri="{FF2B5EF4-FFF2-40B4-BE49-F238E27FC236}">
                <a16:creationId xmlns:a16="http://schemas.microsoft.com/office/drawing/2014/main" id="{834C1806-45AB-C499-2C3E-A9EA481AC3CF}"/>
              </a:ext>
            </a:extLst>
          </p:cNvPr>
          <p:cNvSpPr/>
          <p:nvPr/>
        </p:nvSpPr>
        <p:spPr>
          <a:xfrm>
            <a:off x="2981196" y="2957960"/>
            <a:ext cx="4837132"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19;p24">
            <a:extLst>
              <a:ext uri="{FF2B5EF4-FFF2-40B4-BE49-F238E27FC236}">
                <a16:creationId xmlns:a16="http://schemas.microsoft.com/office/drawing/2014/main" id="{AE8FA9DE-02B4-048D-46A6-34131516C558}"/>
              </a:ext>
            </a:extLst>
          </p:cNvPr>
          <p:cNvSpPr/>
          <p:nvPr/>
        </p:nvSpPr>
        <p:spPr>
          <a:xfrm>
            <a:off x="6313812" y="742752"/>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432645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9;p24">
            <a:extLst>
              <a:ext uri="{FF2B5EF4-FFF2-40B4-BE49-F238E27FC236}">
                <a16:creationId xmlns:a16="http://schemas.microsoft.com/office/drawing/2014/main" id="{DAC145A7-7C40-2DCE-33F9-A3703E410891}"/>
              </a:ext>
            </a:extLst>
          </p:cNvPr>
          <p:cNvSpPr/>
          <p:nvPr/>
        </p:nvSpPr>
        <p:spPr>
          <a:xfrm>
            <a:off x="5812078" y="569611"/>
            <a:ext cx="5636712" cy="77067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A006AC64-406A-F5AC-901F-93EDC59D692B}"/>
              </a:ext>
            </a:extLst>
          </p:cNvPr>
          <p:cNvSpPr/>
          <p:nvPr/>
        </p:nvSpPr>
        <p:spPr>
          <a:xfrm>
            <a:off x="7403578" y="1686568"/>
            <a:ext cx="4788421"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19;p24">
            <a:extLst>
              <a:ext uri="{FF2B5EF4-FFF2-40B4-BE49-F238E27FC236}">
                <a16:creationId xmlns:a16="http://schemas.microsoft.com/office/drawing/2014/main" id="{B04AAC32-ED2D-4C44-CE7D-3D1962EAFB2E}"/>
              </a:ext>
            </a:extLst>
          </p:cNvPr>
          <p:cNvSpPr/>
          <p:nvPr/>
        </p:nvSpPr>
        <p:spPr>
          <a:xfrm>
            <a:off x="7333989" y="1686568"/>
            <a:ext cx="3369500"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19;p24">
            <a:extLst>
              <a:ext uri="{FF2B5EF4-FFF2-40B4-BE49-F238E27FC236}">
                <a16:creationId xmlns:a16="http://schemas.microsoft.com/office/drawing/2014/main" id="{AE8FA9DE-02B4-048D-46A6-34131516C558}"/>
              </a:ext>
            </a:extLst>
          </p:cNvPr>
          <p:cNvSpPr/>
          <p:nvPr/>
        </p:nvSpPr>
        <p:spPr>
          <a:xfrm>
            <a:off x="6313812" y="742752"/>
            <a:ext cx="4788421" cy="97133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703565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177-4F71-9BD8-5E2B-2BABC233B8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247473-79DE-1970-7144-524F15B8F216}"/>
              </a:ext>
            </a:extLst>
          </p:cNvPr>
          <p:cNvSpPr>
            <a:spLocks noGrp="1"/>
          </p:cNvSpPr>
          <p:nvPr>
            <p:ph idx="1"/>
          </p:nvPr>
        </p:nvSpPr>
        <p:spPr/>
        <p:txBody>
          <a:bodyPr/>
          <a:lstStyle/>
          <a:p>
            <a:endParaRPr lang="en-US"/>
          </a:p>
        </p:txBody>
      </p:sp>
      <p:pic>
        <p:nvPicPr>
          <p:cNvPr id="4" name="object 4">
            <a:extLst>
              <a:ext uri="{FF2B5EF4-FFF2-40B4-BE49-F238E27FC236}">
                <a16:creationId xmlns:a16="http://schemas.microsoft.com/office/drawing/2014/main" id="{41F44AE4-4C7A-8A1D-91CD-3A3523841E1C}"/>
              </a:ext>
            </a:extLst>
          </p:cNvPr>
          <p:cNvPicPr/>
          <p:nvPr/>
        </p:nvPicPr>
        <p:blipFill>
          <a:blip r:embed="rId2" cstate="print"/>
          <a:stretch>
            <a:fillRect/>
          </a:stretch>
        </p:blipFill>
        <p:spPr>
          <a:xfrm>
            <a:off x="838200" y="1570792"/>
            <a:ext cx="10515600" cy="3450913"/>
          </a:xfrm>
          <a:prstGeom prst="rect">
            <a:avLst/>
          </a:prstGeom>
        </p:spPr>
      </p:pic>
    </p:spTree>
    <p:extLst>
      <p:ext uri="{BB962C8B-B14F-4D97-AF65-F5344CB8AC3E}">
        <p14:creationId xmlns:p14="http://schemas.microsoft.com/office/powerpoint/2010/main" val="381681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9;p24">
            <a:extLst>
              <a:ext uri="{FF2B5EF4-FFF2-40B4-BE49-F238E27FC236}">
                <a16:creationId xmlns:a16="http://schemas.microsoft.com/office/drawing/2014/main" id="{DAC145A7-7C40-2DCE-33F9-A3703E410891}"/>
              </a:ext>
            </a:extLst>
          </p:cNvPr>
          <p:cNvSpPr/>
          <p:nvPr/>
        </p:nvSpPr>
        <p:spPr>
          <a:xfrm>
            <a:off x="5812078" y="569611"/>
            <a:ext cx="5636712" cy="77067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A006AC64-406A-F5AC-901F-93EDC59D692B}"/>
              </a:ext>
            </a:extLst>
          </p:cNvPr>
          <p:cNvSpPr/>
          <p:nvPr/>
        </p:nvSpPr>
        <p:spPr>
          <a:xfrm>
            <a:off x="8091814" y="1686568"/>
            <a:ext cx="4100185"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894770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A006AC64-406A-F5AC-901F-93EDC59D692B}"/>
              </a:ext>
            </a:extLst>
          </p:cNvPr>
          <p:cNvSpPr/>
          <p:nvPr/>
        </p:nvSpPr>
        <p:spPr>
          <a:xfrm>
            <a:off x="8091814" y="1686568"/>
            <a:ext cx="4100185" cy="1513832"/>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900050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200400"/>
            <a:ext cx="9007607" cy="271418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745339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2981195" y="3548895"/>
            <a:ext cx="9007607" cy="1931111"/>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747813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6212910" y="3569918"/>
            <a:ext cx="5775892" cy="192274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E70005EC-F4D9-F450-B9EC-6F4A0E645356}"/>
              </a:ext>
            </a:extLst>
          </p:cNvPr>
          <p:cNvSpPr/>
          <p:nvPr/>
        </p:nvSpPr>
        <p:spPr>
          <a:xfrm>
            <a:off x="5997230" y="5244130"/>
            <a:ext cx="1906043" cy="56367"/>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676555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7532610" y="3569918"/>
            <a:ext cx="4456192" cy="192274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19;p24">
            <a:extLst>
              <a:ext uri="{FF2B5EF4-FFF2-40B4-BE49-F238E27FC236}">
                <a16:creationId xmlns:a16="http://schemas.microsoft.com/office/drawing/2014/main" id="{E70005EC-F4D9-F450-B9EC-6F4A0E645356}"/>
              </a:ext>
            </a:extLst>
          </p:cNvPr>
          <p:cNvSpPr/>
          <p:nvPr/>
        </p:nvSpPr>
        <p:spPr>
          <a:xfrm>
            <a:off x="5997230" y="5244130"/>
            <a:ext cx="1906043" cy="56367"/>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1811454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6" y="820397"/>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10167104" y="3569918"/>
            <a:ext cx="1821697" cy="192274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1;p23">
            <a:extLst>
              <a:ext uri="{FF2B5EF4-FFF2-40B4-BE49-F238E27FC236}">
                <a16:creationId xmlns:a16="http://schemas.microsoft.com/office/drawing/2014/main" id="{649EE833-8E0D-E1C2-2E6A-2BE73500643F}"/>
              </a:ext>
            </a:extLst>
          </p:cNvPr>
          <p:cNvSpPr/>
          <p:nvPr/>
        </p:nvSpPr>
        <p:spPr>
          <a:xfrm>
            <a:off x="5075" y="-7806"/>
            <a:ext cx="7187661" cy="6865806"/>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11;p23">
            <a:extLst>
              <a:ext uri="{FF2B5EF4-FFF2-40B4-BE49-F238E27FC236}">
                <a16:creationId xmlns:a16="http://schemas.microsoft.com/office/drawing/2014/main" id="{A5DC3D97-44C1-91CC-41BF-5DB7A5939F10}"/>
              </a:ext>
            </a:extLst>
          </p:cNvPr>
          <p:cNvSpPr/>
          <p:nvPr/>
        </p:nvSpPr>
        <p:spPr>
          <a:xfrm>
            <a:off x="7424380" y="-2585"/>
            <a:ext cx="4762545" cy="6865806"/>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11;p23">
            <a:extLst>
              <a:ext uri="{FF2B5EF4-FFF2-40B4-BE49-F238E27FC236}">
                <a16:creationId xmlns:a16="http://schemas.microsoft.com/office/drawing/2014/main" id="{BE745089-88F0-6C1F-0E3E-6A3892FD524D}"/>
              </a:ext>
            </a:extLst>
          </p:cNvPr>
          <p:cNvSpPr/>
          <p:nvPr/>
        </p:nvSpPr>
        <p:spPr>
          <a:xfrm>
            <a:off x="7192736" y="0"/>
            <a:ext cx="237277" cy="3860358"/>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11;p23">
            <a:extLst>
              <a:ext uri="{FF2B5EF4-FFF2-40B4-BE49-F238E27FC236}">
                <a16:creationId xmlns:a16="http://schemas.microsoft.com/office/drawing/2014/main" id="{413C220D-2A92-A8E1-A5E7-94D3D411AB6A}"/>
              </a:ext>
            </a:extLst>
          </p:cNvPr>
          <p:cNvSpPr/>
          <p:nvPr/>
        </p:nvSpPr>
        <p:spPr>
          <a:xfrm>
            <a:off x="7187103" y="4871923"/>
            <a:ext cx="237277" cy="1993883"/>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Title 8">
            <a:extLst>
              <a:ext uri="{FF2B5EF4-FFF2-40B4-BE49-F238E27FC236}">
                <a16:creationId xmlns:a16="http://schemas.microsoft.com/office/drawing/2014/main" id="{2014F9D5-7F84-F09A-10A0-722888BBED6D}"/>
              </a:ext>
            </a:extLst>
          </p:cNvPr>
          <p:cNvSpPr>
            <a:spLocks noGrp="1"/>
          </p:cNvSpPr>
          <p:nvPr>
            <p:ph type="title"/>
          </p:nvPr>
        </p:nvSpPr>
        <p:spPr>
          <a:xfrm>
            <a:off x="0" y="-7806"/>
            <a:ext cx="10515600" cy="1325563"/>
          </a:xfrm>
        </p:spPr>
        <p:txBody>
          <a:bodyPr/>
          <a:lstStyle/>
          <a:p>
            <a:r>
              <a:rPr lang="en-US" dirty="0"/>
              <a:t>Feedback generation</a:t>
            </a:r>
          </a:p>
        </p:txBody>
      </p:sp>
      <p:pic>
        <p:nvPicPr>
          <p:cNvPr id="11" name="Picture 10">
            <a:extLst>
              <a:ext uri="{FF2B5EF4-FFF2-40B4-BE49-F238E27FC236}">
                <a16:creationId xmlns:a16="http://schemas.microsoft.com/office/drawing/2014/main" id="{FF12DB39-7455-402A-18B2-9CC60F5C9D68}"/>
              </a:ext>
            </a:extLst>
          </p:cNvPr>
          <p:cNvPicPr>
            <a:picLocks noChangeAspect="1"/>
          </p:cNvPicPr>
          <p:nvPr/>
        </p:nvPicPr>
        <p:blipFill rotWithShape="1">
          <a:blip r:embed="rId4"/>
          <a:srcRect l="50049" t="5968"/>
          <a:stretch/>
        </p:blipFill>
        <p:spPr>
          <a:xfrm>
            <a:off x="41382" y="1023266"/>
            <a:ext cx="6069384" cy="5278922"/>
          </a:xfrm>
          <a:prstGeom prst="rect">
            <a:avLst/>
          </a:prstGeom>
        </p:spPr>
      </p:pic>
      <p:sp>
        <p:nvSpPr>
          <p:cNvPr id="12" name="Rectangle 11">
            <a:extLst>
              <a:ext uri="{FF2B5EF4-FFF2-40B4-BE49-F238E27FC236}">
                <a16:creationId xmlns:a16="http://schemas.microsoft.com/office/drawing/2014/main" id="{10F331C3-4A5D-0B3F-9680-CF7556F3937E}"/>
              </a:ext>
            </a:extLst>
          </p:cNvPr>
          <p:cNvSpPr/>
          <p:nvPr/>
        </p:nvSpPr>
        <p:spPr>
          <a:xfrm>
            <a:off x="2229219" y="3429000"/>
            <a:ext cx="393463" cy="4313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8F63C0-8CAB-857D-CA6E-9C07CB5F68E7}"/>
              </a:ext>
            </a:extLst>
          </p:cNvPr>
          <p:cNvSpPr/>
          <p:nvPr/>
        </p:nvSpPr>
        <p:spPr>
          <a:xfrm>
            <a:off x="267663" y="3469229"/>
            <a:ext cx="632777" cy="3070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A3392-DA5B-A2A0-F686-9889060E5B4D}"/>
              </a:ext>
            </a:extLst>
          </p:cNvPr>
          <p:cNvSpPr/>
          <p:nvPr/>
        </p:nvSpPr>
        <p:spPr>
          <a:xfrm rot="18981078">
            <a:off x="1912830" y="5663345"/>
            <a:ext cx="632777" cy="3070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545D607-57C0-94E9-DEC8-AFF0EE847D21}"/>
              </a:ext>
            </a:extLst>
          </p:cNvPr>
          <p:cNvSpPr/>
          <p:nvPr/>
        </p:nvSpPr>
        <p:spPr>
          <a:xfrm>
            <a:off x="6388673" y="997861"/>
            <a:ext cx="5250873" cy="12529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4B02E2FE-BFD8-10AA-2950-898BD6818419}"/>
              </a:ext>
            </a:extLst>
          </p:cNvPr>
          <p:cNvPicPr>
            <a:picLocks noChangeAspect="1"/>
          </p:cNvPicPr>
          <p:nvPr/>
        </p:nvPicPr>
        <p:blipFill>
          <a:blip r:embed="rId5"/>
          <a:stretch>
            <a:fillRect/>
          </a:stretch>
        </p:blipFill>
        <p:spPr>
          <a:xfrm>
            <a:off x="6388672" y="1255315"/>
            <a:ext cx="5270119" cy="745444"/>
          </a:xfrm>
          <a:prstGeom prst="rect">
            <a:avLst/>
          </a:prstGeom>
        </p:spPr>
      </p:pic>
      <p:sp>
        <p:nvSpPr>
          <p:cNvPr id="18" name="Rounded Rectangle 17">
            <a:extLst>
              <a:ext uri="{FF2B5EF4-FFF2-40B4-BE49-F238E27FC236}">
                <a16:creationId xmlns:a16="http://schemas.microsoft.com/office/drawing/2014/main" id="{242570B4-AB48-41CB-E945-3E8624A3A25E}"/>
              </a:ext>
            </a:extLst>
          </p:cNvPr>
          <p:cNvSpPr/>
          <p:nvPr/>
        </p:nvSpPr>
        <p:spPr>
          <a:xfrm>
            <a:off x="6272580" y="3955901"/>
            <a:ext cx="5500153" cy="23510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8F5F913-F299-B1E5-ACF9-177E7E073628}"/>
              </a:ext>
            </a:extLst>
          </p:cNvPr>
          <p:cNvPicPr>
            <a:picLocks noChangeAspect="1"/>
          </p:cNvPicPr>
          <p:nvPr/>
        </p:nvPicPr>
        <p:blipFill>
          <a:blip r:embed="rId6"/>
          <a:stretch>
            <a:fillRect/>
          </a:stretch>
        </p:blipFill>
        <p:spPr>
          <a:xfrm>
            <a:off x="6370398" y="4098143"/>
            <a:ext cx="5269148" cy="2102245"/>
          </a:xfrm>
          <a:prstGeom prst="rect">
            <a:avLst/>
          </a:prstGeom>
        </p:spPr>
      </p:pic>
      <p:sp>
        <p:nvSpPr>
          <p:cNvPr id="19" name="Rounded Rectangle 18">
            <a:extLst>
              <a:ext uri="{FF2B5EF4-FFF2-40B4-BE49-F238E27FC236}">
                <a16:creationId xmlns:a16="http://schemas.microsoft.com/office/drawing/2014/main" id="{3C9B5957-20D6-8D25-AE5F-4B9FF0C1D3D8}"/>
              </a:ext>
            </a:extLst>
          </p:cNvPr>
          <p:cNvSpPr/>
          <p:nvPr/>
        </p:nvSpPr>
        <p:spPr>
          <a:xfrm>
            <a:off x="7168540" y="2636829"/>
            <a:ext cx="3691138" cy="84354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a:t>
            </a:r>
          </a:p>
        </p:txBody>
      </p:sp>
      <p:cxnSp>
        <p:nvCxnSpPr>
          <p:cNvPr id="22" name="Straight Arrow Connector 21">
            <a:extLst>
              <a:ext uri="{FF2B5EF4-FFF2-40B4-BE49-F238E27FC236}">
                <a16:creationId xmlns:a16="http://schemas.microsoft.com/office/drawing/2014/main" id="{4ECAD632-5E58-32EC-9FC5-547C11CD6F1C}"/>
              </a:ext>
            </a:extLst>
          </p:cNvPr>
          <p:cNvCxnSpPr>
            <a:cxnSpLocks/>
            <a:stCxn id="15" idx="2"/>
            <a:endCxn id="19" idx="0"/>
          </p:cNvCxnSpPr>
          <p:nvPr/>
        </p:nvCxnSpPr>
        <p:spPr>
          <a:xfrm flipH="1">
            <a:off x="9014109" y="2250846"/>
            <a:ext cx="1" cy="3859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8E42DA-927A-5FA7-1256-82EE6B4973D9}"/>
              </a:ext>
            </a:extLst>
          </p:cNvPr>
          <p:cNvCxnSpPr>
            <a:cxnSpLocks/>
            <a:stCxn id="19" idx="2"/>
            <a:endCxn id="18" idx="0"/>
          </p:cNvCxnSpPr>
          <p:nvPr/>
        </p:nvCxnSpPr>
        <p:spPr>
          <a:xfrm>
            <a:off x="9014109" y="3480373"/>
            <a:ext cx="8548" cy="4755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732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6" y="820397"/>
            <a:ext cx="11785605" cy="4971177"/>
          </a:xfrm>
          <a:prstGeom prst="rect">
            <a:avLst/>
          </a:prstGeom>
          <a:noFill/>
          <a:ln>
            <a:noFill/>
          </a:ln>
        </p:spPr>
      </p:pic>
      <p:sp>
        <p:nvSpPr>
          <p:cNvPr id="2" name="Google Shape;219;p24">
            <a:extLst>
              <a:ext uri="{FF2B5EF4-FFF2-40B4-BE49-F238E27FC236}">
                <a16:creationId xmlns:a16="http://schemas.microsoft.com/office/drawing/2014/main" id="{576DDE74-19A5-1257-D309-751BE7C4DE25}"/>
              </a:ext>
            </a:extLst>
          </p:cNvPr>
          <p:cNvSpPr/>
          <p:nvPr/>
        </p:nvSpPr>
        <p:spPr>
          <a:xfrm>
            <a:off x="10167104" y="3569918"/>
            <a:ext cx="1821697" cy="192274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11;p23">
            <a:extLst>
              <a:ext uri="{FF2B5EF4-FFF2-40B4-BE49-F238E27FC236}">
                <a16:creationId xmlns:a16="http://schemas.microsoft.com/office/drawing/2014/main" id="{649EE833-8E0D-E1C2-2E6A-2BE73500643F}"/>
              </a:ext>
            </a:extLst>
          </p:cNvPr>
          <p:cNvSpPr/>
          <p:nvPr/>
        </p:nvSpPr>
        <p:spPr>
          <a:xfrm>
            <a:off x="5075" y="-7806"/>
            <a:ext cx="7187661" cy="6865806"/>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11;p23">
            <a:extLst>
              <a:ext uri="{FF2B5EF4-FFF2-40B4-BE49-F238E27FC236}">
                <a16:creationId xmlns:a16="http://schemas.microsoft.com/office/drawing/2014/main" id="{A5DC3D97-44C1-91CC-41BF-5DB7A5939F10}"/>
              </a:ext>
            </a:extLst>
          </p:cNvPr>
          <p:cNvSpPr/>
          <p:nvPr/>
        </p:nvSpPr>
        <p:spPr>
          <a:xfrm>
            <a:off x="7430016" y="-2585"/>
            <a:ext cx="4756909" cy="6865806"/>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11;p23">
            <a:extLst>
              <a:ext uri="{FF2B5EF4-FFF2-40B4-BE49-F238E27FC236}">
                <a16:creationId xmlns:a16="http://schemas.microsoft.com/office/drawing/2014/main" id="{BE745089-88F0-6C1F-0E3E-6A3892FD524D}"/>
              </a:ext>
            </a:extLst>
          </p:cNvPr>
          <p:cNvSpPr/>
          <p:nvPr/>
        </p:nvSpPr>
        <p:spPr>
          <a:xfrm>
            <a:off x="7192736" y="0"/>
            <a:ext cx="237277" cy="3860358"/>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11;p23">
            <a:extLst>
              <a:ext uri="{FF2B5EF4-FFF2-40B4-BE49-F238E27FC236}">
                <a16:creationId xmlns:a16="http://schemas.microsoft.com/office/drawing/2014/main" id="{413C220D-2A92-A8E1-A5E7-94D3D411AB6A}"/>
              </a:ext>
            </a:extLst>
          </p:cNvPr>
          <p:cNvSpPr/>
          <p:nvPr/>
        </p:nvSpPr>
        <p:spPr>
          <a:xfrm>
            <a:off x="7187103" y="4871923"/>
            <a:ext cx="237277" cy="1993883"/>
          </a:xfrm>
          <a:prstGeom prst="rect">
            <a:avLst/>
          </a:prstGeom>
          <a:solidFill>
            <a:srgbClr val="EEEEEE">
              <a:alpha val="85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 name="Picture 19">
            <a:extLst>
              <a:ext uri="{FF2B5EF4-FFF2-40B4-BE49-F238E27FC236}">
                <a16:creationId xmlns:a16="http://schemas.microsoft.com/office/drawing/2014/main" id="{B877C938-4B70-03D8-F7B3-8A090C988757}"/>
              </a:ext>
            </a:extLst>
          </p:cNvPr>
          <p:cNvPicPr>
            <a:picLocks noChangeAspect="1"/>
          </p:cNvPicPr>
          <p:nvPr/>
        </p:nvPicPr>
        <p:blipFill>
          <a:blip r:embed="rId4"/>
          <a:stretch>
            <a:fillRect/>
          </a:stretch>
        </p:blipFill>
        <p:spPr>
          <a:xfrm>
            <a:off x="2526814" y="87100"/>
            <a:ext cx="8166779" cy="3773258"/>
          </a:xfrm>
          <a:prstGeom prst="rect">
            <a:avLst/>
          </a:prstGeom>
        </p:spPr>
      </p:pic>
    </p:spTree>
    <p:extLst>
      <p:ext uri="{BB962C8B-B14F-4D97-AF65-F5344CB8AC3E}">
        <p14:creationId xmlns:p14="http://schemas.microsoft.com/office/powerpoint/2010/main" val="1548267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Tree>
    <p:extLst>
      <p:ext uri="{BB962C8B-B14F-4D97-AF65-F5344CB8AC3E}">
        <p14:creationId xmlns:p14="http://schemas.microsoft.com/office/powerpoint/2010/main" val="3801205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203197" y="943411"/>
            <a:ext cx="11785605" cy="4971177"/>
          </a:xfrm>
          <a:prstGeom prst="rect">
            <a:avLst/>
          </a:prstGeom>
          <a:noFill/>
          <a:ln>
            <a:noFill/>
          </a:ln>
        </p:spPr>
      </p:pic>
      <p:sp>
        <p:nvSpPr>
          <p:cNvPr id="3" name="TextBox 2">
            <a:extLst>
              <a:ext uri="{FF2B5EF4-FFF2-40B4-BE49-F238E27FC236}">
                <a16:creationId xmlns:a16="http://schemas.microsoft.com/office/drawing/2014/main" id="{1FE6474E-796E-E0AE-5B40-42CFC2347C43}"/>
              </a:ext>
            </a:extLst>
          </p:cNvPr>
          <p:cNvSpPr txBox="1"/>
          <p:nvPr/>
        </p:nvSpPr>
        <p:spPr>
          <a:xfrm>
            <a:off x="693964" y="5885092"/>
            <a:ext cx="10804070" cy="954107"/>
          </a:xfrm>
          <a:prstGeom prst="rect">
            <a:avLst/>
          </a:prstGeom>
          <a:noFill/>
        </p:spPr>
        <p:txBody>
          <a:bodyPr wrap="square">
            <a:spAutoFit/>
          </a:bodyPr>
          <a:lstStyle/>
          <a:p>
            <a:pPr algn="ctr"/>
            <a:r>
              <a:rPr lang="en" sz="2800" b="1" dirty="0">
                <a:latin typeface="Gill Sans"/>
                <a:ea typeface="Gill Sans"/>
                <a:cs typeface="Gill Sans"/>
                <a:sym typeface="Gill Sans"/>
              </a:rPr>
              <a:t>Key insight: </a:t>
            </a:r>
            <a:r>
              <a:rPr lang="en" sz="2800" dirty="0">
                <a:latin typeface="Gill Sans"/>
                <a:ea typeface="Gill Sans"/>
                <a:cs typeface="Gill Sans"/>
                <a:sym typeface="Gill Sans"/>
              </a:rPr>
              <a:t>The concept library is simultaneously bootstrap</a:t>
            </a:r>
            <a:r>
              <a:rPr lang="en-US" sz="2800" dirty="0">
                <a:latin typeface="Gill Sans"/>
                <a:ea typeface="Gill Sans"/>
                <a:cs typeface="Gill Sans"/>
                <a:sym typeface="Gill Sans"/>
              </a:rPr>
              <a:t>p</a:t>
            </a:r>
            <a:r>
              <a:rPr lang="en" sz="2800" dirty="0" err="1">
                <a:latin typeface="Gill Sans"/>
                <a:ea typeface="Gill Sans"/>
                <a:cs typeface="Gill Sans"/>
                <a:sym typeface="Gill Sans"/>
              </a:rPr>
              <a:t>ing</a:t>
            </a:r>
            <a:r>
              <a:rPr lang="en" sz="2800" dirty="0">
                <a:latin typeface="Gill Sans"/>
                <a:ea typeface="Gill Sans"/>
                <a:cs typeface="Gill Sans"/>
                <a:sym typeface="Gill Sans"/>
              </a:rPr>
              <a:t> the VLM inputs and the LLM inputs.</a:t>
            </a:r>
            <a:endParaRPr lang="en-US" sz="2800" dirty="0"/>
          </a:p>
        </p:txBody>
      </p:sp>
    </p:spTree>
    <p:extLst>
      <p:ext uri="{BB962C8B-B14F-4D97-AF65-F5344CB8AC3E}">
        <p14:creationId xmlns:p14="http://schemas.microsoft.com/office/powerpoint/2010/main" val="2183685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FDDE-C812-BFA7-7391-39FC4BB6CE81}"/>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9C7D1C3E-88B6-B78F-A037-788ECE1944BF}"/>
              </a:ext>
            </a:extLst>
          </p:cNvPr>
          <p:cNvPicPr>
            <a:picLocks noGrp="1"/>
          </p:cNvPicPr>
          <p:nvPr>
            <p:ph idx="1"/>
          </p:nvPr>
        </p:nvPicPr>
        <p:blipFill>
          <a:blip r:embed="rId2" cstate="print"/>
          <a:stretch>
            <a:fillRect/>
          </a:stretch>
        </p:blipFill>
        <p:spPr>
          <a:xfrm>
            <a:off x="838200" y="1690688"/>
            <a:ext cx="10515600" cy="3289098"/>
          </a:xfrm>
          <a:prstGeom prst="rect">
            <a:avLst/>
          </a:prstGeom>
        </p:spPr>
      </p:pic>
      <p:sp>
        <p:nvSpPr>
          <p:cNvPr id="5" name="Rectangle 4">
            <a:extLst>
              <a:ext uri="{FF2B5EF4-FFF2-40B4-BE49-F238E27FC236}">
                <a16:creationId xmlns:a16="http://schemas.microsoft.com/office/drawing/2014/main" id="{B1A7A5ED-0FFF-56F9-72EC-6BA135EB5B5F}"/>
              </a:ext>
            </a:extLst>
          </p:cNvPr>
          <p:cNvSpPr/>
          <p:nvPr/>
        </p:nvSpPr>
        <p:spPr>
          <a:xfrm>
            <a:off x="6081010" y="2848131"/>
            <a:ext cx="3859481" cy="1668775"/>
          </a:xfrm>
          <a:prstGeom prst="rect">
            <a:avLst/>
          </a:prstGeom>
          <a:solidFill>
            <a:schemeClr val="accent1">
              <a:alpha val="2192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9930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BBDAB-5D89-0E63-68BA-6EE0CB89E36F}"/>
              </a:ext>
            </a:extLst>
          </p:cNvPr>
          <p:cNvSpPr>
            <a:spLocks noGrp="1"/>
          </p:cNvSpPr>
          <p:nvPr>
            <p:ph type="title"/>
          </p:nvPr>
        </p:nvSpPr>
        <p:spPr/>
        <p:txBody>
          <a:bodyPr/>
          <a:lstStyle/>
          <a:p>
            <a:r>
              <a:rPr lang="en-US" dirty="0"/>
              <a:t>Results</a:t>
            </a:r>
          </a:p>
        </p:txBody>
      </p:sp>
      <p:sp>
        <p:nvSpPr>
          <p:cNvPr id="8" name="Content Placeholder 7">
            <a:extLst>
              <a:ext uri="{FF2B5EF4-FFF2-40B4-BE49-F238E27FC236}">
                <a16:creationId xmlns:a16="http://schemas.microsoft.com/office/drawing/2014/main" id="{9F6B5902-7D9A-5E5B-5340-901A53107608}"/>
              </a:ext>
            </a:extLst>
          </p:cNvPr>
          <p:cNvSpPr>
            <a:spLocks noGrp="1"/>
          </p:cNvSpPr>
          <p:nvPr>
            <p:ph idx="1"/>
          </p:nvPr>
        </p:nvSpPr>
        <p:spPr>
          <a:xfrm>
            <a:off x="292100" y="1773237"/>
            <a:ext cx="3581400" cy="4351338"/>
          </a:xfrm>
        </p:spPr>
        <p:txBody>
          <a:bodyPr>
            <a:normAutofit/>
          </a:bodyPr>
          <a:lstStyle/>
          <a:p>
            <a:r>
              <a:rPr lang="en-US" sz="2400" dirty="0"/>
              <a:t>Without any human intervention, evolving multiple CBM algorithms with Escher yields state of the art performance.</a:t>
            </a:r>
          </a:p>
          <a:p>
            <a:endParaRPr lang="en-US" sz="2400" dirty="0"/>
          </a:p>
          <a:p>
            <a:endParaRPr lang="en-US" sz="2400" dirty="0"/>
          </a:p>
          <a:p>
            <a:r>
              <a:rPr lang="en-US" sz="2400" dirty="0"/>
              <a:t>Naively sampling labels from an LLM does not help; feedback from visual critic is key.</a:t>
            </a:r>
          </a:p>
        </p:txBody>
      </p:sp>
      <p:pic>
        <p:nvPicPr>
          <p:cNvPr id="9" name="Picture 8">
            <a:extLst>
              <a:ext uri="{FF2B5EF4-FFF2-40B4-BE49-F238E27FC236}">
                <a16:creationId xmlns:a16="http://schemas.microsoft.com/office/drawing/2014/main" id="{8B3FBC68-9FDA-6883-9AE3-F2C36DC7E175}"/>
              </a:ext>
            </a:extLst>
          </p:cNvPr>
          <p:cNvPicPr>
            <a:picLocks noChangeAspect="1"/>
          </p:cNvPicPr>
          <p:nvPr/>
        </p:nvPicPr>
        <p:blipFill>
          <a:blip r:embed="rId2"/>
          <a:stretch>
            <a:fillRect/>
          </a:stretch>
        </p:blipFill>
        <p:spPr>
          <a:xfrm>
            <a:off x="8106253" y="400455"/>
            <a:ext cx="4085747" cy="2745564"/>
          </a:xfrm>
          <a:prstGeom prst="rect">
            <a:avLst/>
          </a:prstGeom>
        </p:spPr>
      </p:pic>
      <p:pic>
        <p:nvPicPr>
          <p:cNvPr id="10" name="Picture 9">
            <a:extLst>
              <a:ext uri="{FF2B5EF4-FFF2-40B4-BE49-F238E27FC236}">
                <a16:creationId xmlns:a16="http://schemas.microsoft.com/office/drawing/2014/main" id="{A1DCBB0C-EC86-8ACE-54E2-2DEE93E9AC39}"/>
              </a:ext>
            </a:extLst>
          </p:cNvPr>
          <p:cNvPicPr>
            <a:picLocks noChangeAspect="1"/>
          </p:cNvPicPr>
          <p:nvPr/>
        </p:nvPicPr>
        <p:blipFill>
          <a:blip r:embed="rId3"/>
          <a:stretch>
            <a:fillRect/>
          </a:stretch>
        </p:blipFill>
        <p:spPr>
          <a:xfrm>
            <a:off x="4127751" y="400455"/>
            <a:ext cx="3936497" cy="2745564"/>
          </a:xfrm>
          <a:prstGeom prst="rect">
            <a:avLst/>
          </a:prstGeom>
        </p:spPr>
      </p:pic>
      <p:pic>
        <p:nvPicPr>
          <p:cNvPr id="11" name="Picture 10">
            <a:extLst>
              <a:ext uri="{FF2B5EF4-FFF2-40B4-BE49-F238E27FC236}">
                <a16:creationId xmlns:a16="http://schemas.microsoft.com/office/drawing/2014/main" id="{A3BFD097-D99D-38A6-C525-EE5010AC53EF}"/>
              </a:ext>
            </a:extLst>
          </p:cNvPr>
          <p:cNvPicPr>
            <a:picLocks noChangeAspect="1"/>
          </p:cNvPicPr>
          <p:nvPr/>
        </p:nvPicPr>
        <p:blipFill>
          <a:blip r:embed="rId4"/>
          <a:stretch>
            <a:fillRect/>
          </a:stretch>
        </p:blipFill>
        <p:spPr>
          <a:xfrm>
            <a:off x="5002287" y="3711982"/>
            <a:ext cx="6123922" cy="3043060"/>
          </a:xfrm>
          <a:prstGeom prst="rect">
            <a:avLst/>
          </a:prstGeom>
        </p:spPr>
      </p:pic>
    </p:spTree>
    <p:extLst>
      <p:ext uri="{BB962C8B-B14F-4D97-AF65-F5344CB8AC3E}">
        <p14:creationId xmlns:p14="http://schemas.microsoft.com/office/powerpoint/2010/main" val="3811458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50CC-3814-A69C-2A12-DDF0425CFB53}"/>
              </a:ext>
            </a:extLst>
          </p:cNvPr>
          <p:cNvSpPr>
            <a:spLocks noGrp="1"/>
          </p:cNvSpPr>
          <p:nvPr>
            <p:ph type="title"/>
          </p:nvPr>
        </p:nvSpPr>
        <p:spPr>
          <a:xfrm>
            <a:off x="19296" y="167516"/>
            <a:ext cx="4812632" cy="1325563"/>
          </a:xfrm>
        </p:spPr>
        <p:txBody>
          <a:bodyPr/>
          <a:lstStyle/>
          <a:p>
            <a:r>
              <a:rPr lang="en-US" dirty="0"/>
              <a:t>Qualitative Results</a:t>
            </a:r>
          </a:p>
        </p:txBody>
      </p:sp>
      <p:sp>
        <p:nvSpPr>
          <p:cNvPr id="5" name="TextBox 4">
            <a:extLst>
              <a:ext uri="{FF2B5EF4-FFF2-40B4-BE49-F238E27FC236}">
                <a16:creationId xmlns:a16="http://schemas.microsoft.com/office/drawing/2014/main" id="{93639037-4307-EAF5-CDAD-6F461678E644}"/>
              </a:ext>
            </a:extLst>
          </p:cNvPr>
          <p:cNvSpPr txBox="1"/>
          <p:nvPr/>
        </p:nvSpPr>
        <p:spPr>
          <a:xfrm>
            <a:off x="-501913" y="4593873"/>
            <a:ext cx="6096000" cy="369332"/>
          </a:xfrm>
          <a:prstGeom prst="rect">
            <a:avLst/>
          </a:prstGeom>
          <a:noFill/>
        </p:spPr>
        <p:txBody>
          <a:bodyPr wrap="square">
            <a:spAutoFit/>
          </a:bodyPr>
          <a:lstStyle/>
          <a:p>
            <a:pPr algn="ctr" rtl="0">
              <a:spcBef>
                <a:spcPts val="0"/>
              </a:spcBef>
              <a:spcAft>
                <a:spcPts val="0"/>
              </a:spcAft>
            </a:pPr>
            <a:r>
              <a:rPr lang="en-US" sz="1800" b="0" i="0" u="none" strike="noStrike" dirty="0">
                <a:solidFill>
                  <a:srgbClr val="000000"/>
                </a:solidFill>
                <a:effectLst/>
                <a:latin typeface="Open Sans" pitchFamily="2" charset="0"/>
              </a:rPr>
              <a:t>This is a </a:t>
            </a:r>
            <a:r>
              <a:rPr lang="en-US" sz="1800" b="1" i="0" u="none" strike="noStrike" dirty="0">
                <a:solidFill>
                  <a:srgbClr val="000000"/>
                </a:solidFill>
                <a:effectLst/>
                <a:latin typeface="Open Sans" pitchFamily="2" charset="0"/>
              </a:rPr>
              <a:t>Male Ring-necked pheasant.</a:t>
            </a:r>
            <a:endParaRPr lang="en-US" dirty="0">
              <a:effectLst/>
            </a:endParaRPr>
          </a:p>
        </p:txBody>
      </p:sp>
      <p:sp>
        <p:nvSpPr>
          <p:cNvPr id="7" name="TextBox 6">
            <a:extLst>
              <a:ext uri="{FF2B5EF4-FFF2-40B4-BE49-F238E27FC236}">
                <a16:creationId xmlns:a16="http://schemas.microsoft.com/office/drawing/2014/main" id="{DE435362-4315-3068-DD63-F620C96F3DCB}"/>
              </a:ext>
            </a:extLst>
          </p:cNvPr>
          <p:cNvSpPr txBox="1"/>
          <p:nvPr/>
        </p:nvSpPr>
        <p:spPr>
          <a:xfrm>
            <a:off x="5315517" y="460966"/>
            <a:ext cx="3529404" cy="120032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Open Sans" pitchFamily="2" charset="0"/>
              </a:rPr>
              <a:t>With no iterations, the model confuses this for a </a:t>
            </a:r>
            <a:r>
              <a:rPr lang="en-US" sz="1800" b="1" i="0" u="none" strike="noStrike" dirty="0">
                <a:solidFill>
                  <a:srgbClr val="000000"/>
                </a:solidFill>
                <a:effectLst/>
                <a:latin typeface="Open Sans" pitchFamily="2" charset="0"/>
              </a:rPr>
              <a:t>Female Ring-necked pheasant</a:t>
            </a:r>
            <a:r>
              <a:rPr lang="en-US" sz="1800" b="0" i="0" u="none" strike="noStrike" dirty="0">
                <a:solidFill>
                  <a:srgbClr val="000000"/>
                </a:solidFill>
                <a:effectLst/>
                <a:latin typeface="Open Sans" pitchFamily="2" charset="0"/>
              </a:rPr>
              <a:t> because:</a:t>
            </a:r>
            <a:endParaRPr lang="en-US" dirty="0">
              <a:effectLst/>
            </a:endParaRPr>
          </a:p>
        </p:txBody>
      </p:sp>
      <p:pic>
        <p:nvPicPr>
          <p:cNvPr id="13316" name="Picture 4">
            <a:extLst>
              <a:ext uri="{FF2B5EF4-FFF2-40B4-BE49-F238E27FC236}">
                <a16:creationId xmlns:a16="http://schemas.microsoft.com/office/drawing/2014/main" id="{5E7E3CA8-7EE5-587B-C8E7-A6FA9F7EB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353" y="1562916"/>
            <a:ext cx="3529404" cy="198115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4635F27-26C8-D47C-F021-77E8D9DA63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03"/>
          <a:stretch/>
        </p:blipFill>
        <p:spPr bwMode="auto">
          <a:xfrm>
            <a:off x="8771938" y="1492537"/>
            <a:ext cx="3400766" cy="2121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4374F3-861D-6B58-A1AD-160A224EBDF9}"/>
              </a:ext>
            </a:extLst>
          </p:cNvPr>
          <p:cNvSpPr txBox="1"/>
          <p:nvPr/>
        </p:nvSpPr>
        <p:spPr>
          <a:xfrm>
            <a:off x="8815216" y="417788"/>
            <a:ext cx="3400767"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Open Sans" pitchFamily="2" charset="0"/>
              </a:rPr>
              <a:t>While the </a:t>
            </a:r>
            <a:r>
              <a:rPr lang="en-US" sz="1800" b="1" i="0" u="none" strike="noStrike" dirty="0">
                <a:solidFill>
                  <a:srgbClr val="000000"/>
                </a:solidFill>
                <a:effectLst/>
                <a:latin typeface="Open Sans" pitchFamily="2" charset="0"/>
              </a:rPr>
              <a:t>true class</a:t>
            </a:r>
            <a:r>
              <a:rPr lang="en-US" sz="1800" b="0" i="0" u="none" strike="noStrike" dirty="0">
                <a:solidFill>
                  <a:srgbClr val="000000"/>
                </a:solidFill>
                <a:effectLst/>
                <a:latin typeface="Open Sans" pitchFamily="2" charset="0"/>
              </a:rPr>
              <a:t> has lower aggregate activation because:</a:t>
            </a:r>
            <a:endParaRPr lang="en-US" dirty="0">
              <a:effectLst/>
            </a:endParaRPr>
          </a:p>
        </p:txBody>
      </p:sp>
      <p:sp>
        <p:nvSpPr>
          <p:cNvPr id="12" name="TextBox 11">
            <a:extLst>
              <a:ext uri="{FF2B5EF4-FFF2-40B4-BE49-F238E27FC236}">
                <a16:creationId xmlns:a16="http://schemas.microsoft.com/office/drawing/2014/main" id="{2E8818A9-87F1-7FB2-474A-8809E7102A13}"/>
              </a:ext>
            </a:extLst>
          </p:cNvPr>
          <p:cNvSpPr txBox="1"/>
          <p:nvPr/>
        </p:nvSpPr>
        <p:spPr>
          <a:xfrm>
            <a:off x="5390353" y="3846907"/>
            <a:ext cx="6299734"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Open Sans" pitchFamily="2" charset="0"/>
              </a:rPr>
              <a:t>After 5 iteration with Escher</a:t>
            </a:r>
            <a:r>
              <a:rPr lang="en-US" sz="1800" b="0" i="0" u="none" strike="noStrike" dirty="0">
                <a:solidFill>
                  <a:srgbClr val="000000"/>
                </a:solidFill>
                <a:effectLst/>
                <a:latin typeface="Open Sans" pitchFamily="2" charset="0"/>
              </a:rPr>
              <a:t>, the model predicts this as an </a:t>
            </a:r>
            <a:r>
              <a:rPr lang="en-US" sz="1800" b="1" i="0" u="none" strike="noStrike" dirty="0">
                <a:solidFill>
                  <a:srgbClr val="000000"/>
                </a:solidFill>
                <a:effectLst/>
                <a:latin typeface="Open Sans" pitchFamily="2" charset="0"/>
              </a:rPr>
              <a:t>Male Ring-necked pheasant </a:t>
            </a:r>
            <a:r>
              <a:rPr lang="en-US" sz="1800" b="0" i="0" u="none" strike="noStrike" dirty="0">
                <a:solidFill>
                  <a:srgbClr val="000000"/>
                </a:solidFill>
                <a:effectLst/>
                <a:latin typeface="Open Sans" pitchFamily="2" charset="0"/>
              </a:rPr>
              <a:t>because:</a:t>
            </a:r>
            <a:endParaRPr lang="en-US" dirty="0">
              <a:effectLst/>
            </a:endParaRPr>
          </a:p>
        </p:txBody>
      </p:sp>
      <p:pic>
        <p:nvPicPr>
          <p:cNvPr id="13320" name="Picture 8">
            <a:extLst>
              <a:ext uri="{FF2B5EF4-FFF2-40B4-BE49-F238E27FC236}">
                <a16:creationId xmlns:a16="http://schemas.microsoft.com/office/drawing/2014/main" id="{B0D6B3E0-4DC7-DDAD-D031-AE2C4E7A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915" y="4489172"/>
            <a:ext cx="4112694" cy="237365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Ring-necked Pheasant | Audubon Field Guide">
            <a:extLst>
              <a:ext uri="{FF2B5EF4-FFF2-40B4-BE49-F238E27FC236}">
                <a16:creationId xmlns:a16="http://schemas.microsoft.com/office/drawing/2014/main" id="{2A1B2E35-5741-F804-FC37-A08513AC6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17" t="19556" r="7789" b="8631"/>
          <a:stretch/>
        </p:blipFill>
        <p:spPr bwMode="auto">
          <a:xfrm>
            <a:off x="19296" y="1634825"/>
            <a:ext cx="5296221" cy="293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35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50CC-3814-A69C-2A12-DDF0425CFB53}"/>
              </a:ext>
            </a:extLst>
          </p:cNvPr>
          <p:cNvSpPr>
            <a:spLocks noGrp="1"/>
          </p:cNvSpPr>
          <p:nvPr>
            <p:ph type="title"/>
          </p:nvPr>
        </p:nvSpPr>
        <p:spPr>
          <a:xfrm>
            <a:off x="19296" y="167516"/>
            <a:ext cx="4812632" cy="1325563"/>
          </a:xfrm>
        </p:spPr>
        <p:txBody>
          <a:bodyPr/>
          <a:lstStyle/>
          <a:p>
            <a:r>
              <a:rPr lang="en-US" dirty="0"/>
              <a:t>Qualitative Results</a:t>
            </a:r>
          </a:p>
        </p:txBody>
      </p:sp>
      <p:sp>
        <p:nvSpPr>
          <p:cNvPr id="5" name="TextBox 4">
            <a:extLst>
              <a:ext uri="{FF2B5EF4-FFF2-40B4-BE49-F238E27FC236}">
                <a16:creationId xmlns:a16="http://schemas.microsoft.com/office/drawing/2014/main" id="{93639037-4307-EAF5-CDAD-6F461678E644}"/>
              </a:ext>
            </a:extLst>
          </p:cNvPr>
          <p:cNvSpPr txBox="1"/>
          <p:nvPr/>
        </p:nvSpPr>
        <p:spPr>
          <a:xfrm>
            <a:off x="-501913" y="4593873"/>
            <a:ext cx="6096000" cy="369332"/>
          </a:xfrm>
          <a:prstGeom prst="rect">
            <a:avLst/>
          </a:prstGeom>
          <a:noFill/>
        </p:spPr>
        <p:txBody>
          <a:bodyPr wrap="square">
            <a:spAutoFit/>
          </a:bodyPr>
          <a:lstStyle/>
          <a:p>
            <a:pPr algn="ctr" rtl="0">
              <a:spcBef>
                <a:spcPts val="0"/>
              </a:spcBef>
              <a:spcAft>
                <a:spcPts val="0"/>
              </a:spcAft>
            </a:pPr>
            <a:r>
              <a:rPr lang="en-US" sz="1800" b="0" i="0" u="none" strike="noStrike" dirty="0">
                <a:solidFill>
                  <a:srgbClr val="000000"/>
                </a:solidFill>
                <a:effectLst/>
                <a:latin typeface="Open Sans" pitchFamily="2" charset="0"/>
              </a:rPr>
              <a:t>This is a </a:t>
            </a:r>
            <a:r>
              <a:rPr lang="en-US" sz="1800" b="1" i="0" u="none" strike="noStrike" dirty="0">
                <a:solidFill>
                  <a:srgbClr val="000000"/>
                </a:solidFill>
                <a:effectLst/>
                <a:latin typeface="Open Sans" pitchFamily="2" charset="0"/>
              </a:rPr>
              <a:t>Male Ring-necked pheasant.</a:t>
            </a:r>
            <a:endParaRPr lang="en-US" dirty="0">
              <a:effectLst/>
            </a:endParaRPr>
          </a:p>
        </p:txBody>
      </p:sp>
      <p:sp>
        <p:nvSpPr>
          <p:cNvPr id="7" name="TextBox 6">
            <a:extLst>
              <a:ext uri="{FF2B5EF4-FFF2-40B4-BE49-F238E27FC236}">
                <a16:creationId xmlns:a16="http://schemas.microsoft.com/office/drawing/2014/main" id="{DE435362-4315-3068-DD63-F620C96F3DCB}"/>
              </a:ext>
            </a:extLst>
          </p:cNvPr>
          <p:cNvSpPr txBox="1"/>
          <p:nvPr/>
        </p:nvSpPr>
        <p:spPr>
          <a:xfrm>
            <a:off x="5315517" y="460966"/>
            <a:ext cx="3529404" cy="120032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Open Sans" pitchFamily="2" charset="0"/>
              </a:rPr>
              <a:t>With no iterations, the model confuses this for a </a:t>
            </a:r>
            <a:r>
              <a:rPr lang="en-US" sz="1800" b="1" i="0" u="none" strike="noStrike" dirty="0">
                <a:solidFill>
                  <a:srgbClr val="000000"/>
                </a:solidFill>
                <a:effectLst/>
                <a:latin typeface="Open Sans" pitchFamily="2" charset="0"/>
              </a:rPr>
              <a:t>Female Ring-necked pheasant</a:t>
            </a:r>
            <a:r>
              <a:rPr lang="en-US" sz="1800" b="0" i="0" u="none" strike="noStrike" dirty="0">
                <a:solidFill>
                  <a:srgbClr val="000000"/>
                </a:solidFill>
                <a:effectLst/>
                <a:latin typeface="Open Sans" pitchFamily="2" charset="0"/>
              </a:rPr>
              <a:t> because:</a:t>
            </a:r>
            <a:endParaRPr lang="en-US" dirty="0">
              <a:effectLst/>
            </a:endParaRPr>
          </a:p>
        </p:txBody>
      </p:sp>
      <p:pic>
        <p:nvPicPr>
          <p:cNvPr id="13316" name="Picture 4">
            <a:extLst>
              <a:ext uri="{FF2B5EF4-FFF2-40B4-BE49-F238E27FC236}">
                <a16:creationId xmlns:a16="http://schemas.microsoft.com/office/drawing/2014/main" id="{5E7E3CA8-7EE5-587B-C8E7-A6FA9F7EB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353" y="1562916"/>
            <a:ext cx="3529404" cy="198115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4635F27-26C8-D47C-F021-77E8D9DA63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03"/>
          <a:stretch/>
        </p:blipFill>
        <p:spPr bwMode="auto">
          <a:xfrm>
            <a:off x="8771938" y="1492537"/>
            <a:ext cx="3400766" cy="2121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4374F3-861D-6B58-A1AD-160A224EBDF9}"/>
              </a:ext>
            </a:extLst>
          </p:cNvPr>
          <p:cNvSpPr txBox="1"/>
          <p:nvPr/>
        </p:nvSpPr>
        <p:spPr>
          <a:xfrm>
            <a:off x="8815216" y="417788"/>
            <a:ext cx="3400767"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Open Sans" pitchFamily="2" charset="0"/>
              </a:rPr>
              <a:t>While the </a:t>
            </a:r>
            <a:r>
              <a:rPr lang="en-US" sz="1800" b="1" i="0" u="none" strike="noStrike" dirty="0">
                <a:solidFill>
                  <a:srgbClr val="000000"/>
                </a:solidFill>
                <a:effectLst/>
                <a:latin typeface="Open Sans" pitchFamily="2" charset="0"/>
              </a:rPr>
              <a:t>true class</a:t>
            </a:r>
            <a:r>
              <a:rPr lang="en-US" sz="1800" b="0" i="0" u="none" strike="noStrike" dirty="0">
                <a:solidFill>
                  <a:srgbClr val="000000"/>
                </a:solidFill>
                <a:effectLst/>
                <a:latin typeface="Open Sans" pitchFamily="2" charset="0"/>
              </a:rPr>
              <a:t> has lower aggregate activation because:</a:t>
            </a:r>
            <a:endParaRPr lang="en-US" dirty="0">
              <a:effectLst/>
            </a:endParaRPr>
          </a:p>
        </p:txBody>
      </p:sp>
      <p:sp>
        <p:nvSpPr>
          <p:cNvPr id="12" name="TextBox 11">
            <a:extLst>
              <a:ext uri="{FF2B5EF4-FFF2-40B4-BE49-F238E27FC236}">
                <a16:creationId xmlns:a16="http://schemas.microsoft.com/office/drawing/2014/main" id="{2E8818A9-87F1-7FB2-474A-8809E7102A13}"/>
              </a:ext>
            </a:extLst>
          </p:cNvPr>
          <p:cNvSpPr txBox="1"/>
          <p:nvPr/>
        </p:nvSpPr>
        <p:spPr>
          <a:xfrm>
            <a:off x="5390353" y="3846907"/>
            <a:ext cx="6299734"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Open Sans" pitchFamily="2" charset="0"/>
              </a:rPr>
              <a:t>After 5 iteration with Escher</a:t>
            </a:r>
            <a:r>
              <a:rPr lang="en-US" sz="1800" b="0" i="0" u="none" strike="noStrike" dirty="0">
                <a:solidFill>
                  <a:srgbClr val="000000"/>
                </a:solidFill>
                <a:effectLst/>
                <a:latin typeface="Open Sans" pitchFamily="2" charset="0"/>
              </a:rPr>
              <a:t>, the model predicts this as an </a:t>
            </a:r>
            <a:r>
              <a:rPr lang="en-US" sz="1800" b="1" i="0" u="none" strike="noStrike" dirty="0">
                <a:solidFill>
                  <a:srgbClr val="000000"/>
                </a:solidFill>
                <a:effectLst/>
                <a:latin typeface="Open Sans" pitchFamily="2" charset="0"/>
              </a:rPr>
              <a:t>Male Ring-necked pheasant </a:t>
            </a:r>
            <a:r>
              <a:rPr lang="en-US" sz="1800" b="0" i="0" u="none" strike="noStrike" dirty="0">
                <a:solidFill>
                  <a:srgbClr val="000000"/>
                </a:solidFill>
                <a:effectLst/>
                <a:latin typeface="Open Sans" pitchFamily="2" charset="0"/>
              </a:rPr>
              <a:t>because:</a:t>
            </a:r>
            <a:endParaRPr lang="en-US" dirty="0">
              <a:effectLst/>
            </a:endParaRPr>
          </a:p>
        </p:txBody>
      </p:sp>
      <p:pic>
        <p:nvPicPr>
          <p:cNvPr id="13320" name="Picture 8">
            <a:extLst>
              <a:ext uri="{FF2B5EF4-FFF2-40B4-BE49-F238E27FC236}">
                <a16:creationId xmlns:a16="http://schemas.microsoft.com/office/drawing/2014/main" id="{B0D6B3E0-4DC7-DDAD-D031-AE2C4E7A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915" y="4489172"/>
            <a:ext cx="4112694" cy="237365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Ring-necked Pheasant | Audubon Field Guide">
            <a:extLst>
              <a:ext uri="{FF2B5EF4-FFF2-40B4-BE49-F238E27FC236}">
                <a16:creationId xmlns:a16="http://schemas.microsoft.com/office/drawing/2014/main" id="{2A1B2E35-5741-F804-FC37-A08513AC6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17" t="19556" r="7789" b="8631"/>
          <a:stretch/>
        </p:blipFill>
        <p:spPr bwMode="auto">
          <a:xfrm>
            <a:off x="19296" y="1634825"/>
            <a:ext cx="5296221" cy="293493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C8A632E-CE02-0181-C9FE-2962B8A9F922}"/>
              </a:ext>
            </a:extLst>
          </p:cNvPr>
          <p:cNvSpPr/>
          <p:nvPr/>
        </p:nvSpPr>
        <p:spPr>
          <a:xfrm>
            <a:off x="6314173" y="5447899"/>
            <a:ext cx="4396436" cy="4716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272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354D-D9F5-B73D-66EC-D9B79C0FF7CA}"/>
              </a:ext>
            </a:extLst>
          </p:cNvPr>
          <p:cNvSpPr>
            <a:spLocks noGrp="1"/>
          </p:cNvSpPr>
          <p:nvPr>
            <p:ph type="title"/>
          </p:nvPr>
        </p:nvSpPr>
        <p:spPr/>
        <p:txBody>
          <a:bodyPr/>
          <a:lstStyle/>
          <a:p>
            <a:r>
              <a:rPr lang="en-US"/>
              <a:t>Outline of  this Talk</a:t>
            </a:r>
          </a:p>
        </p:txBody>
      </p:sp>
      <p:sp>
        <p:nvSpPr>
          <p:cNvPr id="3" name="Content Placeholder 2">
            <a:extLst>
              <a:ext uri="{FF2B5EF4-FFF2-40B4-BE49-F238E27FC236}">
                <a16:creationId xmlns:a16="http://schemas.microsoft.com/office/drawing/2014/main" id="{235BF228-24D8-C136-E117-0051641F9AE2}"/>
              </a:ext>
            </a:extLst>
          </p:cNvPr>
          <p:cNvSpPr>
            <a:spLocks noGrp="1"/>
          </p:cNvSpPr>
          <p:nvPr>
            <p:ph idx="1"/>
          </p:nvPr>
        </p:nvSpPr>
        <p:spPr>
          <a:xfrm>
            <a:off x="838200" y="2141537"/>
            <a:ext cx="10515600" cy="4351338"/>
          </a:xfrm>
        </p:spPr>
        <p:txBody>
          <a:bodyPr vert="horz" lIns="91440" tIns="45720" rIns="91440" bIns="45720" rtlCol="0" anchor="t">
            <a:normAutofit/>
          </a:bodyPr>
          <a:lstStyle/>
          <a:p>
            <a:pPr marL="514350" indent="-514350">
              <a:buFont typeface="+mj-lt"/>
              <a:buAutoNum type="arabicPeriod"/>
            </a:pPr>
            <a:r>
              <a:rPr lang="en-US" dirty="0"/>
              <a:t>Scientific Discovery</a:t>
            </a:r>
          </a:p>
          <a:p>
            <a:pPr marL="514350" indent="-514350">
              <a:buFont typeface="+mj-lt"/>
              <a:buAutoNum type="arabicPeriod"/>
            </a:pPr>
            <a:r>
              <a:rPr lang="en-US" dirty="0"/>
              <a:t>Symbolic Regression</a:t>
            </a:r>
          </a:p>
          <a:p>
            <a:pPr marL="457200" lvl="1" indent="0">
              <a:buNone/>
            </a:pPr>
            <a:r>
              <a:rPr lang="en-US" dirty="0"/>
              <a:t>	Symbolic Regression with a Concept Library</a:t>
            </a:r>
            <a:br>
              <a:rPr lang="en-US" dirty="0"/>
            </a:br>
            <a:r>
              <a:rPr lang="en-US" dirty="0"/>
              <a:t>	(NeurIPS’24)</a:t>
            </a:r>
          </a:p>
          <a:p>
            <a:pPr marL="514350" indent="-514350">
              <a:buFont typeface="+mj-lt"/>
              <a:buAutoNum type="arabicPeriod"/>
            </a:pPr>
            <a:r>
              <a:rPr lang="en-US" dirty="0"/>
              <a:t>Visual Reasoning</a:t>
            </a:r>
          </a:p>
          <a:p>
            <a:pPr marL="457200" lvl="1" indent="0">
              <a:buNone/>
            </a:pPr>
            <a:r>
              <a:rPr lang="en-US" dirty="0"/>
              <a:t>	Self-Evolving Visual Concept Library using Vision-Language Critics</a:t>
            </a:r>
            <a:br>
              <a:rPr lang="en-US" dirty="0"/>
            </a:br>
            <a:r>
              <a:rPr lang="en-US" dirty="0"/>
              <a:t>	(CVPR’25)</a:t>
            </a:r>
          </a:p>
          <a:p>
            <a:pPr marL="514350" indent="-514350">
              <a:buFont typeface="+mj-lt"/>
              <a:buAutoNum type="arabicPeriod"/>
            </a:pPr>
            <a:r>
              <a:rPr lang="en-US" b="1" dirty="0"/>
              <a:t>Discussion</a:t>
            </a:r>
          </a:p>
        </p:txBody>
      </p:sp>
    </p:spTree>
    <p:extLst>
      <p:ext uri="{BB962C8B-B14F-4D97-AF65-F5344CB8AC3E}">
        <p14:creationId xmlns:p14="http://schemas.microsoft.com/office/powerpoint/2010/main" val="40123314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C006A2-5EB4-4DD3-DA9E-C1F7CA2DE7EB}"/>
              </a:ext>
            </a:extLst>
          </p:cNvPr>
          <p:cNvPicPr>
            <a:picLocks noChangeAspect="1"/>
          </p:cNvPicPr>
          <p:nvPr/>
        </p:nvPicPr>
        <p:blipFill>
          <a:blip r:embed="rId4"/>
          <a:stretch>
            <a:fillRect/>
          </a:stretch>
        </p:blipFill>
        <p:spPr>
          <a:xfrm>
            <a:off x="692653" y="1535115"/>
            <a:ext cx="6484075" cy="4953553"/>
          </a:xfrm>
          <a:prstGeom prst="rect">
            <a:avLst/>
          </a:prstGeom>
        </p:spPr>
      </p:pic>
      <p:sp>
        <p:nvSpPr>
          <p:cNvPr id="9" name="TextBox 8">
            <a:extLst>
              <a:ext uri="{FF2B5EF4-FFF2-40B4-BE49-F238E27FC236}">
                <a16:creationId xmlns:a16="http://schemas.microsoft.com/office/drawing/2014/main" id="{4FF8182F-5E2B-7591-119C-2C1029F3C943}"/>
              </a:ext>
            </a:extLst>
          </p:cNvPr>
          <p:cNvSpPr txBox="1"/>
          <p:nvPr/>
        </p:nvSpPr>
        <p:spPr>
          <a:xfrm>
            <a:off x="6754091" y="6488668"/>
            <a:ext cx="5437909" cy="369332"/>
          </a:xfrm>
          <a:prstGeom prst="rect">
            <a:avLst/>
          </a:prstGeom>
          <a:noFill/>
        </p:spPr>
        <p:txBody>
          <a:bodyPr wrap="square">
            <a:spAutoFit/>
          </a:bodyPr>
          <a:lstStyle/>
          <a:p>
            <a:r>
              <a:rPr lang="en-US" dirty="0"/>
              <a:t>https://</a:t>
            </a:r>
            <a:r>
              <a:rPr lang="en-US" dirty="0" err="1"/>
              <a:t>openai.com</a:t>
            </a:r>
            <a:r>
              <a:rPr lang="en-US" dirty="0"/>
              <a:t>/index/weak-to-strong-generalization/</a:t>
            </a:r>
          </a:p>
        </p:txBody>
      </p:sp>
      <p:sp>
        <p:nvSpPr>
          <p:cNvPr id="7" name="Title 6">
            <a:extLst>
              <a:ext uri="{FF2B5EF4-FFF2-40B4-BE49-F238E27FC236}">
                <a16:creationId xmlns:a16="http://schemas.microsoft.com/office/drawing/2014/main" id="{F2674036-7EA2-E0B2-4E7C-9A8C8B09D404}"/>
              </a:ext>
            </a:extLst>
          </p:cNvPr>
          <p:cNvSpPr>
            <a:spLocks noGrp="1"/>
          </p:cNvSpPr>
          <p:nvPr>
            <p:ph type="title"/>
          </p:nvPr>
        </p:nvSpPr>
        <p:spPr/>
        <p:txBody>
          <a:bodyPr/>
          <a:lstStyle/>
          <a:p>
            <a:r>
              <a:rPr lang="en-US" dirty="0"/>
              <a:t>Discussion: Learning to learn from foundation models?</a:t>
            </a:r>
          </a:p>
        </p:txBody>
      </p:sp>
      <p:pic>
        <p:nvPicPr>
          <p:cNvPr id="10" name="dinov2.mp4">
            <a:hlinkClick r:id="" action="ppaction://media"/>
            <a:extLst>
              <a:ext uri="{FF2B5EF4-FFF2-40B4-BE49-F238E27FC236}">
                <a16:creationId xmlns:a16="http://schemas.microsoft.com/office/drawing/2014/main" id="{60B8F2D6-5E1C-7E51-1AE7-672FC6CC35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09454" y="2825395"/>
            <a:ext cx="4481654" cy="2520930"/>
          </a:xfrm>
          <a:prstGeom prst="rect">
            <a:avLst/>
          </a:prstGeom>
        </p:spPr>
      </p:pic>
      <p:sp>
        <p:nvSpPr>
          <p:cNvPr id="11" name="TextBox 10">
            <a:extLst>
              <a:ext uri="{FF2B5EF4-FFF2-40B4-BE49-F238E27FC236}">
                <a16:creationId xmlns:a16="http://schemas.microsoft.com/office/drawing/2014/main" id="{56E1E34A-7602-78BE-187E-FB0388B037B9}"/>
              </a:ext>
            </a:extLst>
          </p:cNvPr>
          <p:cNvSpPr txBox="1"/>
          <p:nvPr/>
        </p:nvSpPr>
        <p:spPr>
          <a:xfrm>
            <a:off x="7561408" y="5161659"/>
            <a:ext cx="4377745" cy="369332"/>
          </a:xfrm>
          <a:prstGeom prst="rect">
            <a:avLst/>
          </a:prstGeom>
          <a:noFill/>
        </p:spPr>
        <p:txBody>
          <a:bodyPr wrap="square" rtlCol="0">
            <a:spAutoFit/>
          </a:bodyPr>
          <a:lstStyle/>
          <a:p>
            <a:pPr algn="ctr"/>
            <a:r>
              <a:rPr lang="en-US" dirty="0"/>
              <a:t>Organoids analyzed using DinoV2</a:t>
            </a:r>
            <a:endParaRPr lang="en-US" b="1" dirty="0"/>
          </a:p>
        </p:txBody>
      </p:sp>
      <p:pic>
        <p:nvPicPr>
          <p:cNvPr id="12" name="Picture 11">
            <a:extLst>
              <a:ext uri="{FF2B5EF4-FFF2-40B4-BE49-F238E27FC236}">
                <a16:creationId xmlns:a16="http://schemas.microsoft.com/office/drawing/2014/main" id="{A0A2135F-4781-6407-0941-6C51DD4EF606}"/>
              </a:ext>
            </a:extLst>
          </p:cNvPr>
          <p:cNvPicPr>
            <a:picLocks noChangeAspect="1"/>
          </p:cNvPicPr>
          <p:nvPr/>
        </p:nvPicPr>
        <p:blipFill>
          <a:blip r:embed="rId6"/>
          <a:stretch>
            <a:fillRect/>
          </a:stretch>
        </p:blipFill>
        <p:spPr>
          <a:xfrm>
            <a:off x="7385357" y="1801764"/>
            <a:ext cx="4591970" cy="619952"/>
          </a:xfrm>
          <a:prstGeom prst="rect">
            <a:avLst/>
          </a:prstGeom>
        </p:spPr>
      </p:pic>
    </p:spTree>
    <p:extLst>
      <p:ext uri="{BB962C8B-B14F-4D97-AF65-F5344CB8AC3E}">
        <p14:creationId xmlns:p14="http://schemas.microsoft.com/office/powerpoint/2010/main" val="25894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BD0F-48FA-D363-7515-26C6F55760EC}"/>
              </a:ext>
            </a:extLst>
          </p:cNvPr>
          <p:cNvSpPr>
            <a:spLocks noGrp="1"/>
          </p:cNvSpPr>
          <p:nvPr>
            <p:ph type="title"/>
          </p:nvPr>
        </p:nvSpPr>
        <p:spPr/>
        <p:txBody>
          <a:bodyPr/>
          <a:lstStyle/>
          <a:p>
            <a:r>
              <a:rPr lang="en-US" dirty="0"/>
              <a:t>Library Learning in </a:t>
            </a:r>
            <a:r>
              <a:rPr lang="en-US" dirty="0" err="1"/>
              <a:t>Dreamcoder</a:t>
            </a:r>
            <a:endParaRPr lang="en-US" dirty="0"/>
          </a:p>
        </p:txBody>
      </p:sp>
      <p:pic>
        <p:nvPicPr>
          <p:cNvPr id="4" name="object 4">
            <a:extLst>
              <a:ext uri="{FF2B5EF4-FFF2-40B4-BE49-F238E27FC236}">
                <a16:creationId xmlns:a16="http://schemas.microsoft.com/office/drawing/2014/main" id="{84131B23-DCF0-9AF2-95E0-16167CF4F8AC}"/>
              </a:ext>
            </a:extLst>
          </p:cNvPr>
          <p:cNvPicPr>
            <a:picLocks noGrp="1"/>
          </p:cNvPicPr>
          <p:nvPr>
            <p:ph idx="1"/>
          </p:nvPr>
        </p:nvPicPr>
        <p:blipFill>
          <a:blip r:embed="rId2" cstate="print"/>
          <a:stretch>
            <a:fillRect/>
          </a:stretch>
        </p:blipFill>
        <p:spPr>
          <a:xfrm>
            <a:off x="838200" y="1544260"/>
            <a:ext cx="11004030" cy="3769479"/>
          </a:xfrm>
          <a:prstGeom prst="rect">
            <a:avLst/>
          </a:prstGeom>
        </p:spPr>
      </p:pic>
    </p:spTree>
    <p:extLst>
      <p:ext uri="{BB962C8B-B14F-4D97-AF65-F5344CB8AC3E}">
        <p14:creationId xmlns:p14="http://schemas.microsoft.com/office/powerpoint/2010/main" val="3302523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64410</TotalTime>
  <Words>4713</Words>
  <Application>Microsoft Macintosh PowerPoint</Application>
  <PresentationFormat>Widescreen</PresentationFormat>
  <Paragraphs>808</Paragraphs>
  <Slides>84</Slides>
  <Notes>59</Notes>
  <HiddenSlides>25</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PMingLiU</vt:lpstr>
      <vt:lpstr>Arial</vt:lpstr>
      <vt:lpstr>Calibri</vt:lpstr>
      <vt:lpstr>Courier New</vt:lpstr>
      <vt:lpstr>Gill Sans</vt:lpstr>
      <vt:lpstr>Gill Sans MT</vt:lpstr>
      <vt:lpstr>Menlo</vt:lpstr>
      <vt:lpstr>Open Sans</vt:lpstr>
      <vt:lpstr>Roboto</vt:lpstr>
      <vt:lpstr>Office Theme</vt:lpstr>
      <vt:lpstr>Neurosymbolic Programming  and Scientific Discovery</vt:lpstr>
      <vt:lpstr>Outline of  this Talk</vt:lpstr>
      <vt:lpstr>Library Learning in Dreamcoder</vt:lpstr>
      <vt:lpstr>Library Learning in Dreamcoder</vt:lpstr>
      <vt:lpstr>Library Learning in Dreamcoder</vt:lpstr>
      <vt:lpstr>Library Learning in Dreamcoder</vt:lpstr>
      <vt:lpstr>PowerPoint Presentation</vt:lpstr>
      <vt:lpstr>Library Learning in Dreamcoder</vt:lpstr>
      <vt:lpstr>Library Learning in Dreamcoder</vt:lpstr>
      <vt:lpstr>Library Learning in Dreamcoder</vt:lpstr>
      <vt:lpstr>Library Learning in Dreamcoder</vt:lpstr>
      <vt:lpstr>PowerPoint Presentation</vt:lpstr>
      <vt:lpstr>PowerPoint Presentation</vt:lpstr>
      <vt:lpstr>Lifecycle of a Scientific Process</vt:lpstr>
      <vt:lpstr>Lifecycle of a Scientific Process</vt:lpstr>
      <vt:lpstr>Lifecycle of a Scientific Process</vt:lpstr>
      <vt:lpstr>Lifecycle of a Scientific Process</vt:lpstr>
      <vt:lpstr>Lifecycle of a Scientific Process</vt:lpstr>
      <vt:lpstr>PowerPoint Presentation</vt:lpstr>
      <vt:lpstr>PowerPoint Presentation</vt:lpstr>
      <vt:lpstr>PowerPoint Presentation</vt:lpstr>
      <vt:lpstr>Manual Symbolic Regression cannot scale.</vt:lpstr>
      <vt:lpstr>Symbolic Regression Algorithms</vt:lpstr>
      <vt:lpstr>Symbolic Regression Algorithms</vt:lpstr>
      <vt:lpstr>Symbolic Regression’s impact</vt:lpstr>
      <vt:lpstr>Sketch of PySR’s Exploration Space</vt:lpstr>
      <vt:lpstr>Sketch of PySR’s Exploration Space</vt:lpstr>
      <vt:lpstr>Issue 2: Specifying Inductive bias</vt:lpstr>
      <vt:lpstr>LaSR: Flexible and Scalable Symbolic Regression</vt:lpstr>
      <vt:lpstr>LaSR: Symbolic Regression with a Learned Concept Library  Arya Grayeli*, Atharva Sehgal*, Omar Costilla-Reyes, Miles Cranmer, Swarat Chaudhuri</vt:lpstr>
      <vt:lpstr>What is a Concept? Desiderata 1:  Symbolic Abstraction</vt:lpstr>
      <vt:lpstr>What is a Concept? Desiderata II : Symbolic Guidance</vt:lpstr>
      <vt:lpstr>LaSR</vt:lpstr>
      <vt:lpstr>LaSR</vt:lpstr>
      <vt:lpstr>Hypothesis Evolution</vt:lpstr>
      <vt:lpstr>Hypothesis Evolution</vt:lpstr>
      <vt:lpstr>Hypothesis Evolution</vt:lpstr>
      <vt:lpstr>Hypothesis Evolution</vt:lpstr>
      <vt:lpstr>Hypothesis Evolution</vt:lpstr>
      <vt:lpstr>LaSR</vt:lpstr>
      <vt:lpstr>PowerPoint Presentation</vt:lpstr>
      <vt:lpstr>Sketch of Search Space</vt:lpstr>
      <vt:lpstr>Sketch of Search Space</vt:lpstr>
      <vt:lpstr>Sketch of Search Space</vt:lpstr>
      <vt:lpstr>Sketch of Search Space</vt:lpstr>
      <vt:lpstr>LaSR Results I - Performance</vt:lpstr>
      <vt:lpstr>LaSR Results II - Hints</vt:lpstr>
      <vt:lpstr>Results III - Case Study</vt:lpstr>
      <vt:lpstr>Results III - Case Study</vt:lpstr>
      <vt:lpstr>Results III - Case Study</vt:lpstr>
      <vt:lpstr>Finding LLM Scaling Laws</vt:lpstr>
      <vt:lpstr>Finding LLM Scaling Laws with LaSR</vt:lpstr>
      <vt:lpstr>LLM Scaling Law</vt:lpstr>
      <vt:lpstr>Discovering New Empirical Laws  (Prelim)</vt:lpstr>
      <vt:lpstr>PowerPoint Presentation</vt:lpstr>
      <vt:lpstr>Qualitative Traits</vt:lpstr>
      <vt:lpstr>Qualitative Traits</vt:lpstr>
      <vt:lpstr>Outline of  this Talk</vt:lpstr>
      <vt:lpstr>Recap: Symbolic Regression</vt:lpstr>
      <vt:lpstr>Visual Reasoning</vt:lpstr>
      <vt:lpstr>Visual Programming</vt:lpstr>
      <vt:lpstr>PowerPoint Presentation</vt:lpstr>
      <vt:lpstr>Intermediate descriptors are powerful programs</vt:lpstr>
      <vt:lpstr>Intermediate descriptors are powerful programs</vt:lpstr>
      <vt:lpstr>Escher: Self-Evolving Visual Concept Library using Vision-Language Critics  Atharva Sehgal, Patrick Yuan, Ziniu Hu, Yisong Yue, Jennifer J. Sun, Swarat Chaudhuri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generation</vt:lpstr>
      <vt:lpstr>PowerPoint Presentation</vt:lpstr>
      <vt:lpstr>PowerPoint Presentation</vt:lpstr>
      <vt:lpstr>PowerPoint Presentation</vt:lpstr>
      <vt:lpstr>Results</vt:lpstr>
      <vt:lpstr>Qualitative Results</vt:lpstr>
      <vt:lpstr>Qualitative Results</vt:lpstr>
      <vt:lpstr>Outline of  this Talk</vt:lpstr>
      <vt:lpstr>Discussion: Learning to learn from foundation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751</cp:revision>
  <dcterms:created xsi:type="dcterms:W3CDTF">2020-07-11T21:30:30Z</dcterms:created>
  <dcterms:modified xsi:type="dcterms:W3CDTF">2025-03-10T05:54:26Z</dcterms:modified>
</cp:coreProperties>
</file>